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notesMasterIdLst>
    <p:notesMasterId r:id="rId41"/>
  </p:notesMasterIdLst>
  <p:sldIdLst>
    <p:sldId id="306" r:id="rId2"/>
    <p:sldId id="348" r:id="rId3"/>
    <p:sldId id="349" r:id="rId4"/>
    <p:sldId id="355" r:id="rId5"/>
    <p:sldId id="352" r:id="rId6"/>
    <p:sldId id="353" r:id="rId7"/>
    <p:sldId id="386" r:id="rId8"/>
    <p:sldId id="364" r:id="rId9"/>
    <p:sldId id="387" r:id="rId10"/>
    <p:sldId id="388" r:id="rId11"/>
    <p:sldId id="356" r:id="rId12"/>
    <p:sldId id="357" r:id="rId13"/>
    <p:sldId id="389" r:id="rId14"/>
    <p:sldId id="358" r:id="rId15"/>
    <p:sldId id="359" r:id="rId16"/>
    <p:sldId id="366" r:id="rId17"/>
    <p:sldId id="385" r:id="rId18"/>
    <p:sldId id="360" r:id="rId19"/>
    <p:sldId id="368" r:id="rId20"/>
    <p:sldId id="361" r:id="rId21"/>
    <p:sldId id="362" r:id="rId22"/>
    <p:sldId id="377" r:id="rId23"/>
    <p:sldId id="369" r:id="rId24"/>
    <p:sldId id="363" r:id="rId25"/>
    <p:sldId id="374" r:id="rId26"/>
    <p:sldId id="373" r:id="rId27"/>
    <p:sldId id="375" r:id="rId28"/>
    <p:sldId id="376" r:id="rId29"/>
    <p:sldId id="372" r:id="rId30"/>
    <p:sldId id="383" r:id="rId31"/>
    <p:sldId id="365" r:id="rId32"/>
    <p:sldId id="378" r:id="rId33"/>
    <p:sldId id="379" r:id="rId34"/>
    <p:sldId id="380" r:id="rId35"/>
    <p:sldId id="382" r:id="rId36"/>
    <p:sldId id="384" r:id="rId37"/>
    <p:sldId id="328" r:id="rId38"/>
    <p:sldId id="367" r:id="rId39"/>
    <p:sldId id="329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DFD"/>
    <a:srgbClr val="001004"/>
    <a:srgbClr val="06080A"/>
    <a:srgbClr val="F3644B"/>
    <a:srgbClr val="FEFEFE"/>
    <a:srgbClr val="FCFCFC"/>
    <a:srgbClr val="FAFAFA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 showGuides="1">
      <p:cViewPr varScale="1">
        <p:scale>
          <a:sx n="107" d="100"/>
          <a:sy n="107" d="100"/>
        </p:scale>
        <p:origin x="736" y="16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803572-2981-4EE3-8222-0BF6052877F1}" type="datetimeFigureOut">
              <a:rPr lang="zh-CN" altLang="en-US" smtClean="0"/>
              <a:t>2018/10/23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C1CCA4-A5B7-46B3-A961-85F248444B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097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9821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74539" y="1524000"/>
            <a:ext cx="3356022" cy="403577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Calibri Light" panose="020F0302020204030204"/>
                <a:cs typeface="Calibri Light" panose="020F0302020204030204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467876" y="1524000"/>
            <a:ext cx="3356022" cy="403577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Calibri Light" panose="020F0302020204030204"/>
                <a:cs typeface="Calibri Light" panose="020F0302020204030204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059715" y="1524000"/>
            <a:ext cx="3356022" cy="403577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Calibri Light" panose="020F0302020204030204"/>
                <a:cs typeface="Calibri Light" panose="020F0302020204030204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88712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70932" y="1498600"/>
            <a:ext cx="2586934" cy="42926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Calibri Light" panose="020F0302020204030204"/>
                <a:cs typeface="Calibri Light" panose="020F0302020204030204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460511" y="1498600"/>
            <a:ext cx="2586934" cy="42926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Calibri Light" panose="020F0302020204030204"/>
                <a:cs typeface="Calibri Light" panose="020F0302020204030204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152495" y="1498600"/>
            <a:ext cx="2586934" cy="42926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Calibri Light" panose="020F0302020204030204"/>
                <a:cs typeface="Calibri Light" panose="020F0302020204030204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842074" y="1498600"/>
            <a:ext cx="2586934" cy="42926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Calibri Light" panose="020F0302020204030204"/>
                <a:cs typeface="Calibri Light" panose="020F0302020204030204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502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315062" y="2529491"/>
            <a:ext cx="5551552" cy="30995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 baseline="0"/>
            </a:lvl1pPr>
          </a:lstStyle>
          <a:p>
            <a:r>
              <a:rPr lang="en-US" dirty="0"/>
              <a:t>Drag your picture here and Send to back</a:t>
            </a:r>
          </a:p>
        </p:txBody>
      </p:sp>
    </p:spTree>
    <p:extLst>
      <p:ext uri="{BB962C8B-B14F-4D97-AF65-F5344CB8AC3E}">
        <p14:creationId xmlns:p14="http://schemas.microsoft.com/office/powerpoint/2010/main" val="1287352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1907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5" r:id="rId2"/>
    <p:sldLayoutId id="2147483666" r:id="rId3"/>
    <p:sldLayoutId id="2147483670" r:id="rId4"/>
  </p:sldLayoutIdLst>
  <p:hf hdr="0" ftr="0" dt="0"/>
  <p:txStyles>
    <p:titleStyle>
      <a:lvl1pPr algn="l" defTabSz="914083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08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685800" indent="-228600" algn="l" defTabSz="9140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1142683" indent="-228600" algn="l" defTabSz="9140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1599883" indent="-228600" algn="l" defTabSz="9140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2057083" indent="-228600" algn="l" defTabSz="9140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2513965" indent="-228600" algn="l" defTabSz="9140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0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40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40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0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3" algn="l" defTabSz="9140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3" algn="l" defTabSz="9140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83" algn="l" defTabSz="9140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83" algn="l" defTabSz="9140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0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0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0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jp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0" name="TextBox 50"/>
          <p:cNvSpPr txBox="1"/>
          <p:nvPr/>
        </p:nvSpPr>
        <p:spPr>
          <a:xfrm>
            <a:off x="1013989" y="923369"/>
            <a:ext cx="5161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Spring Cloud</a:t>
            </a:r>
            <a:endParaRPr lang="en-US" sz="4000" b="1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15" name="TextBox 100"/>
          <p:cNvSpPr txBox="1"/>
          <p:nvPr/>
        </p:nvSpPr>
        <p:spPr>
          <a:xfrm>
            <a:off x="6602681" y="5999559"/>
            <a:ext cx="5284519" cy="369338"/>
          </a:xfrm>
          <a:prstGeom prst="rect">
            <a:avLst/>
          </a:prstGeom>
          <a:noFill/>
        </p:spPr>
        <p:txBody>
          <a:bodyPr wrap="square" lIns="91445" tIns="45723" rIns="91445" bIns="45723" rtlCol="0">
            <a:spAutoFit/>
          </a:bodyPr>
          <a:lstStyle/>
          <a:p>
            <a:pPr defTabSz="914083"/>
            <a:r>
              <a:rPr lang="id-ID" b="1" i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http</a:t>
            </a:r>
            <a:r>
              <a:rPr lang="id-ID" b="1" i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://</a:t>
            </a:r>
            <a:r>
              <a:rPr lang="id-ID" b="1" i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projects.spring.io</a:t>
            </a:r>
            <a:r>
              <a:rPr lang="id-ID" b="1" i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/spring-</a:t>
            </a:r>
            <a:r>
              <a:rPr lang="id-ID" b="1" i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cloud</a:t>
            </a:r>
            <a:r>
              <a:rPr lang="id-ID" b="1" i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/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989" y="5639317"/>
            <a:ext cx="740525" cy="729741"/>
          </a:xfrm>
          <a:prstGeom prst="rect">
            <a:avLst/>
          </a:prstGeom>
        </p:spPr>
      </p:pic>
      <p:sp>
        <p:nvSpPr>
          <p:cNvPr id="17" name="TextBox 100"/>
          <p:cNvSpPr txBox="1"/>
          <p:nvPr/>
        </p:nvSpPr>
        <p:spPr>
          <a:xfrm>
            <a:off x="1550881" y="5999559"/>
            <a:ext cx="938826" cy="338560"/>
          </a:xfrm>
          <a:prstGeom prst="rect">
            <a:avLst/>
          </a:prstGeom>
          <a:noFill/>
        </p:spPr>
        <p:txBody>
          <a:bodyPr wrap="square" lIns="91445" tIns="45723" rIns="91445" bIns="45723" rtlCol="0">
            <a:spAutoFit/>
          </a:bodyPr>
          <a:lstStyle/>
          <a:p>
            <a:pPr defTabSz="914083"/>
            <a:r>
              <a:rPr lang="id-ID" sz="1600" b="1" i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Harry</a:t>
            </a:r>
            <a:endParaRPr lang="id-ID" b="1" i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F4AD4FC-8D81-9446-9C26-5A4FC383A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917" y="1820554"/>
            <a:ext cx="3397662" cy="339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09295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Eureka</a:t>
            </a:r>
            <a:r>
              <a:rPr lang="zh-Hans" alt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en-US" altLang="zh-Hans" sz="2800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vs</a:t>
            </a:r>
            <a:r>
              <a:rPr lang="zh-Hans" alt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en-US" altLang="zh-Han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Consul</a:t>
            </a:r>
            <a:r>
              <a:rPr lang="zh-Hans" alt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en-US" altLang="zh-Hans" sz="2800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vs</a:t>
            </a:r>
            <a:r>
              <a:rPr lang="zh-Hans" alt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en-US" altLang="zh-Han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Zookeeper</a:t>
            </a:r>
            <a:r>
              <a:rPr lang="zh-Hans" alt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en-US" altLang="zh-Hans" sz="2800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vs</a:t>
            </a:r>
            <a:r>
              <a:rPr lang="zh-Hans" alt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en-US" altLang="zh-Hans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Etcd</a:t>
            </a:r>
            <a:endParaRPr lang="en-US" altLang="zh-CN" sz="28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7AA827A-38D2-BE45-8AC8-3D32AD608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36" y="1275579"/>
            <a:ext cx="9575882" cy="460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90755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Spring Cloud Ribbon</a:t>
            </a: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sp>
        <p:nvSpPr>
          <p:cNvPr id="8" name="TextBox 50"/>
          <p:cNvSpPr txBox="1"/>
          <p:nvPr/>
        </p:nvSpPr>
        <p:spPr>
          <a:xfrm>
            <a:off x="1976131" y="4579393"/>
            <a:ext cx="80575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提供客户端的负载均衡，有多种负载均衡策略可供选择，可配合服务发现和断路器使用</a:t>
            </a:r>
            <a:endParaRPr lang="en-US" sz="28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161" y="2154129"/>
            <a:ext cx="3809524" cy="1904762"/>
          </a:xfrm>
          <a:prstGeom prst="rect">
            <a:avLst/>
          </a:prstGeom>
        </p:spPr>
      </p:pic>
      <p:sp>
        <p:nvSpPr>
          <p:cNvPr id="7" name="TextBox 50"/>
          <p:cNvSpPr txBox="1"/>
          <p:nvPr/>
        </p:nvSpPr>
        <p:spPr>
          <a:xfrm>
            <a:off x="1578018" y="1110407"/>
            <a:ext cx="10110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https://github.com/Netflix/ribbon</a:t>
            </a:r>
            <a:endParaRPr lang="en-US" sz="28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3956577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Spring Cloud </a:t>
            </a:r>
            <a:r>
              <a:rPr lang="en-US" altLang="zh-CN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Hystrix</a:t>
            </a:r>
            <a:endParaRPr lang="en-US" altLang="zh-CN" sz="28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sp>
        <p:nvSpPr>
          <p:cNvPr id="8" name="TextBox 50"/>
          <p:cNvSpPr txBox="1"/>
          <p:nvPr/>
        </p:nvSpPr>
        <p:spPr>
          <a:xfrm>
            <a:off x="2019440" y="4579393"/>
            <a:ext cx="80575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熔断器，容错管理工具，旨在通过熔断机制控制服务和第三方库的节点</a:t>
            </a: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,</a:t>
            </a:r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从而对延迟和故障提供更强大的容错能力</a:t>
            </a:r>
            <a:endParaRPr lang="en-US" sz="28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470" y="2154129"/>
            <a:ext cx="3809524" cy="1904762"/>
          </a:xfrm>
          <a:prstGeom prst="rect">
            <a:avLst/>
          </a:prstGeom>
        </p:spPr>
      </p:pic>
      <p:sp>
        <p:nvSpPr>
          <p:cNvPr id="7" name="TextBox 50"/>
          <p:cNvSpPr txBox="1"/>
          <p:nvPr/>
        </p:nvSpPr>
        <p:spPr>
          <a:xfrm>
            <a:off x="1578018" y="1110407"/>
            <a:ext cx="10110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https://github.com/Netflix/hystrix</a:t>
            </a:r>
            <a:endParaRPr lang="en-US" sz="28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3270295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Spring Cloud </a:t>
            </a:r>
            <a:r>
              <a:rPr lang="en-US" altLang="zh-CN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Hystrix</a:t>
            </a:r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VS</a:t>
            </a:r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Alibaba Sentinel</a:t>
            </a: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sp>
        <p:nvSpPr>
          <p:cNvPr id="8" name="TextBox 50"/>
          <p:cNvSpPr txBox="1"/>
          <p:nvPr/>
        </p:nvSpPr>
        <p:spPr>
          <a:xfrm>
            <a:off x="1578018" y="4579393"/>
            <a:ext cx="84990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A lightweight flow-control library providing high-available protection and monitoring</a:t>
            </a:r>
          </a:p>
        </p:txBody>
      </p:sp>
      <p:sp>
        <p:nvSpPr>
          <p:cNvPr id="7" name="TextBox 50"/>
          <p:cNvSpPr txBox="1"/>
          <p:nvPr/>
        </p:nvSpPr>
        <p:spPr>
          <a:xfrm>
            <a:off x="1578018" y="1110407"/>
            <a:ext cx="10110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https://</a:t>
            </a:r>
            <a:r>
              <a:rPr lang="en-US" sz="28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github.com</a:t>
            </a:r>
            <a:r>
              <a:rPr 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/</a:t>
            </a:r>
            <a:r>
              <a:rPr lang="en-US" sz="28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alibaba</a:t>
            </a:r>
            <a:r>
              <a:rPr 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/Sentinel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259B43-A649-554F-A5F2-AA02EADB4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761" y="2242910"/>
            <a:ext cx="53213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66208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Spring Cloud Feign</a:t>
            </a: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sp>
        <p:nvSpPr>
          <p:cNvPr id="8" name="TextBox 50"/>
          <p:cNvSpPr txBox="1"/>
          <p:nvPr/>
        </p:nvSpPr>
        <p:spPr>
          <a:xfrm>
            <a:off x="1985455" y="4506965"/>
            <a:ext cx="8057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Feign</a:t>
            </a:r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是一种声明式、模板化的</a:t>
            </a: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HTTP</a:t>
            </a:r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客户端</a:t>
            </a:r>
            <a:endParaRPr lang="en-US" sz="28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485" y="2154129"/>
            <a:ext cx="3809524" cy="1904762"/>
          </a:xfrm>
          <a:prstGeom prst="rect">
            <a:avLst/>
          </a:prstGeom>
        </p:spPr>
      </p:pic>
      <p:sp>
        <p:nvSpPr>
          <p:cNvPr id="7" name="TextBox 50"/>
          <p:cNvSpPr txBox="1"/>
          <p:nvPr/>
        </p:nvSpPr>
        <p:spPr>
          <a:xfrm>
            <a:off x="1578018" y="1110407"/>
            <a:ext cx="10110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https://github.com/OpenFeign/feign</a:t>
            </a:r>
            <a:endParaRPr lang="en-US" sz="28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76957400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Spring Cloud </a:t>
            </a:r>
            <a:r>
              <a:rPr lang="en-US" altLang="zh-CN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Zuul</a:t>
            </a:r>
            <a:endParaRPr lang="en-US" altLang="zh-CN" sz="28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sp>
        <p:nvSpPr>
          <p:cNvPr id="8" name="TextBox 50"/>
          <p:cNvSpPr txBox="1"/>
          <p:nvPr/>
        </p:nvSpPr>
        <p:spPr>
          <a:xfrm>
            <a:off x="1978902" y="4579393"/>
            <a:ext cx="80575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Zuul</a:t>
            </a: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是在云平台上提供动态路由</a:t>
            </a: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,</a:t>
            </a:r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监控</a:t>
            </a: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,</a:t>
            </a:r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弹性</a:t>
            </a: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,</a:t>
            </a:r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安全等边缘服务的框架。</a:t>
            </a:r>
            <a:r>
              <a:rPr lang="en-US" altLang="zh-CN" sz="28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Zuul</a:t>
            </a: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相当于是设备和 </a:t>
            </a: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Netflix </a:t>
            </a:r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流应用的 </a:t>
            </a: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Web </a:t>
            </a:r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网站后端所有请求的前门</a:t>
            </a:r>
            <a:endParaRPr lang="en-US" sz="28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932" y="2154129"/>
            <a:ext cx="3809524" cy="1904762"/>
          </a:xfrm>
          <a:prstGeom prst="rect">
            <a:avLst/>
          </a:prstGeom>
        </p:spPr>
      </p:pic>
      <p:sp>
        <p:nvSpPr>
          <p:cNvPr id="7" name="TextBox 50"/>
          <p:cNvSpPr txBox="1"/>
          <p:nvPr/>
        </p:nvSpPr>
        <p:spPr>
          <a:xfrm>
            <a:off x="1578018" y="1110407"/>
            <a:ext cx="10110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https://github.com/Netflix/zuul</a:t>
            </a:r>
            <a:endParaRPr lang="en-US" sz="28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034586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sp>
        <p:nvSpPr>
          <p:cNvPr id="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Spring Cloud </a:t>
            </a:r>
            <a:r>
              <a:rPr lang="en-US" altLang="zh-CN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Zuul</a:t>
            </a:r>
            <a:endParaRPr lang="en-US" altLang="zh-CN" sz="28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" name="TextBox 50"/>
          <p:cNvSpPr txBox="1"/>
          <p:nvPr/>
        </p:nvSpPr>
        <p:spPr>
          <a:xfrm>
            <a:off x="2199387" y="1472855"/>
            <a:ext cx="805758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Request routing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Request filtering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Dynamic routing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Filter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Exception handling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Retry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Authentication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Pressure measurement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Business compose</a:t>
            </a:r>
            <a:endParaRPr lang="en-US" sz="28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09328374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sp>
        <p:nvSpPr>
          <p:cNvPr id="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Spring Cloud </a:t>
            </a:r>
            <a:r>
              <a:rPr lang="en-US" altLang="zh-CN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Zuul-ZuulFilter</a:t>
            </a:r>
            <a:endParaRPr lang="en-US" altLang="zh-CN" sz="28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337" y="1099812"/>
            <a:ext cx="7173326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628520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Spring Cloud </a:t>
            </a:r>
            <a:r>
              <a:rPr lang="en-US" altLang="zh-CN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Config</a:t>
            </a:r>
            <a:endParaRPr lang="en-US" altLang="zh-CN" sz="28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sp>
        <p:nvSpPr>
          <p:cNvPr id="8" name="TextBox 50"/>
          <p:cNvSpPr txBox="1"/>
          <p:nvPr/>
        </p:nvSpPr>
        <p:spPr>
          <a:xfrm>
            <a:off x="1910798" y="4579393"/>
            <a:ext cx="80575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配置管理工具包，让你可以把配置放到远程服务器，集中化管理集群配置，目前支持本地存储、</a:t>
            </a:r>
            <a:r>
              <a:rPr lang="en-US" altLang="zh-CN" sz="28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Git</a:t>
            </a:r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以及</a:t>
            </a: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Subversion</a:t>
            </a:r>
            <a:endParaRPr lang="en-US" sz="28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828" y="2154129"/>
            <a:ext cx="3809524" cy="1904762"/>
          </a:xfrm>
          <a:prstGeom prst="rect">
            <a:avLst/>
          </a:prstGeom>
        </p:spPr>
      </p:pic>
      <p:sp>
        <p:nvSpPr>
          <p:cNvPr id="7" name="TextBox 50"/>
          <p:cNvSpPr txBox="1"/>
          <p:nvPr/>
        </p:nvSpPr>
        <p:spPr>
          <a:xfrm>
            <a:off x="1578018" y="1110407"/>
            <a:ext cx="10110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https://github.com/spring-cloud/spring-cloud-config/</a:t>
            </a:r>
            <a:endParaRPr lang="en-US" sz="28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55044972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pic>
        <p:nvPicPr>
          <p:cNvPr id="7" name="Picture 2" descr="“spring cloud config”的图片搜索结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387" y="1493964"/>
            <a:ext cx="7416800" cy="388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080297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Java </a:t>
            </a:r>
            <a:r>
              <a:rPr lang="en-US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Microservice</a:t>
            </a:r>
            <a:r>
              <a:rPr 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Frameworks</a:t>
            </a: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sp>
        <p:nvSpPr>
          <p:cNvPr id="28" name="TextBox 50"/>
          <p:cNvSpPr txBox="1"/>
          <p:nvPr/>
        </p:nvSpPr>
        <p:spPr>
          <a:xfrm>
            <a:off x="6329569" y="1270386"/>
            <a:ext cx="645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C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VS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439" y="1113382"/>
            <a:ext cx="2019685" cy="9603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3837" y="1113382"/>
            <a:ext cx="1913746" cy="960340"/>
          </a:xfrm>
          <a:prstGeom prst="rect">
            <a:avLst/>
          </a:prstGeom>
        </p:spPr>
      </p:pic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864951"/>
              </p:ext>
            </p:extLst>
          </p:nvPr>
        </p:nvGraphicFramePr>
        <p:xfrm>
          <a:off x="1256880" y="2118513"/>
          <a:ext cx="8444238" cy="4251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5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3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55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Component</a:t>
                      </a:r>
                      <a:endParaRPr lang="zh-CN" altLang="en-US" b="1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Dubbo</a:t>
                      </a:r>
                      <a:endParaRPr lang="zh-CN" alt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Spring</a:t>
                      </a:r>
                      <a:r>
                        <a:rPr lang="en-US" altLang="zh-CN" baseline="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Cloud</a:t>
                      </a:r>
                      <a:endParaRPr lang="zh-CN" alt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Service registration</a:t>
                      </a:r>
                      <a:endParaRPr lang="zh-CN" altLang="en-US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Zookeeper</a:t>
                      </a:r>
                    </a:p>
                    <a:p>
                      <a:r>
                        <a:rPr lang="en-US" altLang="zh-CN" dirty="0" err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Redis</a:t>
                      </a:r>
                      <a:endParaRPr lang="en-US" altLang="zh-CN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r>
                        <a:rPr lang="en-US" altLang="zh-CN" dirty="0" err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db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Spring Cloud Eureka</a:t>
                      </a:r>
                    </a:p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Spring Cloud Consul</a:t>
                      </a:r>
                    </a:p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Zookeeper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Service invocation</a:t>
                      </a:r>
                      <a:endParaRPr lang="zh-CN" altLang="en-US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RPC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Restful API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Service gateway</a:t>
                      </a:r>
                      <a:endParaRPr lang="zh-CN" altLang="en-US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null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Spring Cloud </a:t>
                      </a:r>
                      <a:r>
                        <a:rPr lang="en-US" altLang="zh-CN" dirty="0" err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Zuul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Circuit breaker</a:t>
                      </a:r>
                      <a:endParaRPr lang="zh-CN" altLang="en-US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less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Spring Cloud </a:t>
                      </a:r>
                      <a:r>
                        <a:rPr lang="en-US" altLang="zh-CN" dirty="0" err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Hystrix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Distributed </a:t>
                      </a:r>
                      <a:r>
                        <a:rPr lang="en-US" altLang="zh-CN" b="1" dirty="0" err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config</a:t>
                      </a:r>
                      <a:endParaRPr lang="zh-CN" altLang="en-US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null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Spring Cloud </a:t>
                      </a:r>
                      <a:r>
                        <a:rPr lang="en-US" altLang="zh-CN" dirty="0" err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config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Service tracking</a:t>
                      </a:r>
                      <a:endParaRPr lang="zh-CN" altLang="en-US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null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Spring Cloud Sleuth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Message bus</a:t>
                      </a:r>
                      <a:endParaRPr lang="zh-CN" altLang="en-US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null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Spring Cloud Bus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Data stream</a:t>
                      </a:r>
                      <a:endParaRPr lang="zh-CN" altLang="en-US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null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Spring Cloud Stream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Batch task</a:t>
                      </a:r>
                      <a:endParaRPr lang="zh-CN" altLang="en-US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null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Spring Cloud Task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" name="TextBox 50"/>
          <p:cNvSpPr txBox="1"/>
          <p:nvPr/>
        </p:nvSpPr>
        <p:spPr>
          <a:xfrm>
            <a:off x="3901439" y="2461484"/>
            <a:ext cx="8057584" cy="341632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Dubbo</a:t>
            </a:r>
            <a:r>
              <a:rPr 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今年发布了 </a:t>
            </a:r>
            <a:r>
              <a:rPr lang="en-US" altLang="zh-CN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2.5.4, 2.5.5, 2.5.6, 2.5.7, 2.5.8 </a:t>
            </a:r>
            <a:r>
              <a:rPr lang="zh-CN" alt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等五个版本，主要修复、合并了社区呼声最高的 </a:t>
            </a:r>
            <a:r>
              <a:rPr 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issue </a:t>
            </a:r>
            <a:r>
              <a:rPr lang="zh-CN" alt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和</a:t>
            </a:r>
            <a:r>
              <a:rPr 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Pull Request，</a:t>
            </a:r>
            <a:r>
              <a:rPr lang="zh-CN" alt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另外主要做了以下的增强：对</a:t>
            </a:r>
            <a:r>
              <a:rPr lang="en-US" sz="24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Netty</a:t>
            </a:r>
            <a:r>
              <a:rPr 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4 </a:t>
            </a:r>
            <a:r>
              <a:rPr lang="zh-CN" alt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的支持、</a:t>
            </a:r>
            <a:r>
              <a:rPr 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annotation </a:t>
            </a:r>
            <a:r>
              <a:rPr lang="zh-CN" alt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的增强、</a:t>
            </a:r>
            <a:r>
              <a:rPr 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Java 8 </a:t>
            </a:r>
            <a:r>
              <a:rPr lang="zh-CN" alt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的支持、</a:t>
            </a:r>
            <a:r>
              <a:rPr lang="en-US" sz="24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docker</a:t>
            </a:r>
            <a:r>
              <a:rPr 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的支持。</a:t>
            </a:r>
            <a:r>
              <a:rPr lang="en-US" sz="24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Dubbo</a:t>
            </a:r>
            <a:r>
              <a:rPr 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还会继续完善，如</a:t>
            </a:r>
            <a:r>
              <a:rPr lang="en-US" sz="24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Dubbo</a:t>
            </a:r>
            <a:r>
              <a:rPr 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Spring Boot </a:t>
            </a:r>
            <a:r>
              <a:rPr lang="en-US" sz="24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starter、RESTful</a:t>
            </a:r>
            <a:r>
              <a:rPr 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支持，优雅部署，容错增强，路由策略增强以及异步化增强等。</a:t>
            </a:r>
            <a:endParaRPr lang="en-US" altLang="zh-CN" sz="24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  <a:p>
            <a:r>
              <a:rPr lang="en-US" sz="24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Dubbo</a:t>
            </a:r>
            <a:r>
              <a:rPr 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创始人之一梁飞在 </a:t>
            </a:r>
            <a:r>
              <a:rPr lang="en-US" sz="24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Dubbo</a:t>
            </a:r>
            <a:r>
              <a:rPr 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交流群里透露了 </a:t>
            </a:r>
            <a:r>
              <a:rPr lang="en-US" sz="24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Dubbo</a:t>
            </a:r>
            <a:r>
              <a:rPr 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3.0 </a:t>
            </a:r>
            <a:r>
              <a:rPr lang="zh-CN" alt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正在动工的消息。</a:t>
            </a:r>
            <a:endParaRPr lang="en-US" sz="24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84478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Spring Cloud Bus</a:t>
            </a: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sp>
        <p:nvSpPr>
          <p:cNvPr id="8" name="TextBox 50"/>
          <p:cNvSpPr txBox="1"/>
          <p:nvPr/>
        </p:nvSpPr>
        <p:spPr>
          <a:xfrm>
            <a:off x="2010387" y="4497912"/>
            <a:ext cx="80575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事件、消息总线，用于在集群（例如，配置变化事件）中传播状态变化，可与</a:t>
            </a: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Spring Cloud </a:t>
            </a:r>
            <a:r>
              <a:rPr lang="en-US" altLang="zh-CN" sz="28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Config</a:t>
            </a:r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联合实现热部署</a:t>
            </a:r>
            <a:endParaRPr lang="en-US" sz="28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417" y="2154129"/>
            <a:ext cx="3809524" cy="1904762"/>
          </a:xfrm>
          <a:prstGeom prst="rect">
            <a:avLst/>
          </a:prstGeom>
        </p:spPr>
      </p:pic>
      <p:sp>
        <p:nvSpPr>
          <p:cNvPr id="7" name="TextBox 50"/>
          <p:cNvSpPr txBox="1"/>
          <p:nvPr/>
        </p:nvSpPr>
        <p:spPr>
          <a:xfrm>
            <a:off x="1578018" y="1110407"/>
            <a:ext cx="10110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https://github.com/spring-cloud/spring-cloud-bus</a:t>
            </a:r>
            <a:endParaRPr lang="en-US" sz="28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6838939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Spring Cloud Stream</a:t>
            </a: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sp>
        <p:nvSpPr>
          <p:cNvPr id="8" name="TextBox 50"/>
          <p:cNvSpPr txBox="1"/>
          <p:nvPr/>
        </p:nvSpPr>
        <p:spPr>
          <a:xfrm>
            <a:off x="1949108" y="4516019"/>
            <a:ext cx="80575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数据流操作开发包，封装了与</a:t>
            </a:r>
            <a:r>
              <a:rPr lang="en-US" altLang="zh-CN" sz="28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Redis,Rabbit</a:t>
            </a:r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、</a:t>
            </a: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Kafka</a:t>
            </a:r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等发送接收消</a:t>
            </a:r>
            <a:endParaRPr lang="en-US" sz="28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138" y="2154129"/>
            <a:ext cx="3809524" cy="1904762"/>
          </a:xfrm>
          <a:prstGeom prst="rect">
            <a:avLst/>
          </a:prstGeom>
        </p:spPr>
      </p:pic>
      <p:sp>
        <p:nvSpPr>
          <p:cNvPr id="7" name="TextBox 50"/>
          <p:cNvSpPr txBox="1"/>
          <p:nvPr/>
        </p:nvSpPr>
        <p:spPr>
          <a:xfrm>
            <a:off x="1578018" y="1110407"/>
            <a:ext cx="10110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https://github.com/spring-cloud/spring-cloud-stream</a:t>
            </a:r>
            <a:endParaRPr lang="en-US" sz="28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19831288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Spring Cloud Stream - Core concept</a:t>
            </a: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sp>
        <p:nvSpPr>
          <p:cNvPr id="7" name="TextBox 50"/>
          <p:cNvSpPr txBox="1"/>
          <p:nvPr/>
        </p:nvSpPr>
        <p:spPr>
          <a:xfrm>
            <a:off x="2036726" y="1885079"/>
            <a:ext cx="78406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Binder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Persistent Publish-Subscribe Support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Consumer Groups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Partitioning Support</a:t>
            </a:r>
          </a:p>
        </p:txBody>
      </p:sp>
    </p:spTree>
    <p:extLst>
      <p:ext uri="{BB962C8B-B14F-4D97-AF65-F5344CB8AC3E}">
        <p14:creationId xmlns:p14="http://schemas.microsoft.com/office/powerpoint/2010/main" val="4128822231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093" y="1052673"/>
            <a:ext cx="5631255" cy="468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28756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Spring Cloud Sleuth</a:t>
            </a: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sp>
        <p:nvSpPr>
          <p:cNvPr id="8" name="TextBox 50"/>
          <p:cNvSpPr txBox="1"/>
          <p:nvPr/>
        </p:nvSpPr>
        <p:spPr>
          <a:xfrm>
            <a:off x="1996738" y="4579393"/>
            <a:ext cx="80575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日志收集工具包，封装了</a:t>
            </a: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Dapper</a:t>
            </a:r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和</a:t>
            </a: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log-based</a:t>
            </a:r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追踪以及</a:t>
            </a:r>
            <a:r>
              <a:rPr lang="en-US" altLang="zh-CN" sz="28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Zipkin</a:t>
            </a:r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和</a:t>
            </a:r>
            <a:r>
              <a:rPr lang="en-US" altLang="zh-CN" sz="28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HTrace</a:t>
            </a:r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操作，为</a:t>
            </a:r>
            <a:r>
              <a:rPr lang="en-US" altLang="zh-CN" sz="28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SpringCloud</a:t>
            </a:r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应用实现了一种分布式追踪解决方案</a:t>
            </a:r>
            <a:endParaRPr lang="en-US" sz="28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768" y="2154129"/>
            <a:ext cx="3809524" cy="1904762"/>
          </a:xfrm>
          <a:prstGeom prst="rect">
            <a:avLst/>
          </a:prstGeom>
        </p:spPr>
      </p:pic>
      <p:sp>
        <p:nvSpPr>
          <p:cNvPr id="7" name="TextBox 50"/>
          <p:cNvSpPr txBox="1"/>
          <p:nvPr/>
        </p:nvSpPr>
        <p:spPr>
          <a:xfrm>
            <a:off x="1578018" y="1110407"/>
            <a:ext cx="10110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https://github.com/spring-cloud/spring-cloud-sleuth</a:t>
            </a:r>
            <a:endParaRPr lang="en-US" sz="28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40136817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474" y="987456"/>
            <a:ext cx="5015714" cy="477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747847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36" y="1629624"/>
            <a:ext cx="10210515" cy="325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066803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185" y="741395"/>
            <a:ext cx="7125512" cy="543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100417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234" y="988973"/>
            <a:ext cx="9911081" cy="56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001008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962" y="1559897"/>
            <a:ext cx="9934926" cy="405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3517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Spring Cloud</a:t>
            </a: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sp>
        <p:nvSpPr>
          <p:cNvPr id="28" name="TextBox 50"/>
          <p:cNvSpPr txBox="1"/>
          <p:nvPr/>
        </p:nvSpPr>
        <p:spPr>
          <a:xfrm>
            <a:off x="5080611" y="1079437"/>
            <a:ext cx="5876691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（1）Spring Cloud </a:t>
            </a:r>
            <a:r>
              <a:rPr lang="en-US" sz="1600" b="1" dirty="0" err="1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config</a:t>
            </a: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  [Spring]  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（2）Spring Cloud Bus      [Spring]  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（3）Spring Cloud Eureka   [Netflix] 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（4）Spring Cloud </a:t>
            </a:r>
            <a:r>
              <a:rPr lang="en-US" sz="1600" b="1" dirty="0" err="1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Hystrix</a:t>
            </a: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 [Netflix] 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（5）Spring Cloud </a:t>
            </a:r>
            <a:r>
              <a:rPr lang="en-US" sz="1600" b="1" dirty="0" err="1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Zuul</a:t>
            </a: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    [Netflix] 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（6）Spring Cloud </a:t>
            </a:r>
            <a:r>
              <a:rPr lang="en-US" sz="1600" b="1" dirty="0" err="1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Archaius</a:t>
            </a: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[Netflix] 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（7）Spring Cloud Consul   [</a:t>
            </a:r>
            <a:r>
              <a:rPr lang="en-US" sz="1600" b="1" dirty="0" err="1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HashiCorp</a:t>
            </a: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] 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（8）Spring Cloud for Cloud Foundry [Pivotal] 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（9）Spring Cloud Sleuth      [Spring] 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（10）Spring Cloud Data Flow  [Pivotal]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（11）Spring Cloud Security   [Spring] 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（12）Spring Cloud Zookeeper  [Spring] 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（13）Spring Cloud Stream     [Spring] 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（14）Spring Cloud CLI        [Spring] 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（15）Spring Cloud Ribbon     [Netflix]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（16）Spring Cloud Turbine    [Netflix]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（17）Spring Cloud Feign      [</a:t>
            </a:r>
            <a:r>
              <a:rPr lang="en-US" sz="1600" b="1" dirty="0" err="1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OpenFeign</a:t>
            </a: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]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（18）Spring Cloud Task       [Spring] 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（19）Spring Cloud Connectors [Spring]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（20）Spring Cloud Cluster    [Spring]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（21）Spring Cloud Starters   [Pivotal]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70" y="2016730"/>
            <a:ext cx="2863466" cy="289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33601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10" y="1368572"/>
            <a:ext cx="8324171" cy="378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381032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Code Example：</a:t>
            </a: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78" y="1187511"/>
            <a:ext cx="7327384" cy="497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04584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Microservices</a:t>
            </a:r>
            <a:r>
              <a:rPr 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are not a silver bullet</a:t>
            </a: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sp>
        <p:nvSpPr>
          <p:cNvPr id="28" name="TextBox 50"/>
          <p:cNvSpPr txBox="1"/>
          <p:nvPr/>
        </p:nvSpPr>
        <p:spPr>
          <a:xfrm>
            <a:off x="775136" y="1136540"/>
            <a:ext cx="753574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The </a:t>
            </a:r>
            <a:r>
              <a:rPr lang="en-US" sz="28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microservice</a:t>
            </a:r>
            <a:r>
              <a:rPr 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architecture is not a silver bullet. It has several drawbacks. Moreover, when using this architecture there are numerous issues that you must address. The </a:t>
            </a:r>
            <a:r>
              <a:rPr lang="en-US" sz="28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microservice</a:t>
            </a:r>
            <a:r>
              <a:rPr 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architecture pattern language is a collection of patterns for applying the </a:t>
            </a:r>
            <a:r>
              <a:rPr lang="en-US" sz="28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microservice</a:t>
            </a:r>
            <a:r>
              <a:rPr 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architecture.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815" y="1136540"/>
            <a:ext cx="3758340" cy="2153776"/>
          </a:xfrm>
          <a:prstGeom prst="rect">
            <a:avLst/>
          </a:prstGeom>
        </p:spPr>
      </p:pic>
      <p:sp>
        <p:nvSpPr>
          <p:cNvPr id="8" name="TextBox 50"/>
          <p:cNvSpPr txBox="1"/>
          <p:nvPr/>
        </p:nvSpPr>
        <p:spPr>
          <a:xfrm>
            <a:off x="775136" y="4377361"/>
            <a:ext cx="113292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00B05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The pattern language enables you to decide whether </a:t>
            </a:r>
            <a:r>
              <a:rPr lang="en-US" sz="2800" b="1" dirty="0" err="1">
                <a:solidFill>
                  <a:srgbClr val="00B05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microservices</a:t>
            </a:r>
            <a:r>
              <a:rPr lang="en-US" sz="2800" b="1" dirty="0">
                <a:solidFill>
                  <a:srgbClr val="00B05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are a good fit for your application.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00B05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The pattern language enables you to use the </a:t>
            </a:r>
            <a:r>
              <a:rPr lang="en-US" sz="2800" b="1" dirty="0" err="1">
                <a:solidFill>
                  <a:srgbClr val="00B05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microservice</a:t>
            </a:r>
            <a:r>
              <a:rPr lang="en-US" sz="2800" b="1" dirty="0">
                <a:solidFill>
                  <a:srgbClr val="00B05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architecture successfully.</a:t>
            </a:r>
          </a:p>
        </p:txBody>
      </p:sp>
    </p:spTree>
    <p:extLst>
      <p:ext uri="{BB962C8B-B14F-4D97-AF65-F5344CB8AC3E}">
        <p14:creationId xmlns:p14="http://schemas.microsoft.com/office/powerpoint/2010/main" val="47789474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DevOps</a:t>
            </a:r>
            <a:endParaRPr lang="en-US" sz="28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047875"/>
            <a:ext cx="487680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94926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DevOps</a:t>
            </a:r>
            <a:r>
              <a:rPr 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toolchain</a:t>
            </a:r>
            <a:endParaRPr lang="en-US" sz="28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sp>
        <p:nvSpPr>
          <p:cNvPr id="28" name="TextBox 50"/>
          <p:cNvSpPr txBox="1"/>
          <p:nvPr/>
        </p:nvSpPr>
        <p:spPr>
          <a:xfrm>
            <a:off x="775136" y="1567187"/>
            <a:ext cx="1129978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Code — code development and review, source code management tools, code merging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Build — continuous integration tools, build status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Test — continuous testing tools that provide feedback on business risks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Package — artifact repository, application pre-deployment staging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Release — change management, release approvals, release automation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Configure — infrastructure configuration and management, Infrastructure as Code tools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Monitor — applications performance monitoring, end–user experience</a:t>
            </a:r>
          </a:p>
        </p:txBody>
      </p:sp>
    </p:spTree>
    <p:extLst>
      <p:ext uri="{BB962C8B-B14F-4D97-AF65-F5344CB8AC3E}">
        <p14:creationId xmlns:p14="http://schemas.microsoft.com/office/powerpoint/2010/main" val="3647609367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DevOps</a:t>
            </a:r>
            <a:r>
              <a:rPr 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Tools</a:t>
            </a: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36" y="1411365"/>
            <a:ext cx="2605034" cy="12652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170" y="2676588"/>
            <a:ext cx="2270987" cy="20261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554" y="4434238"/>
            <a:ext cx="2613887" cy="11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81300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Monitor Tools</a:t>
            </a: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23" y="1066102"/>
            <a:ext cx="2101289" cy="69662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136" y="1802742"/>
            <a:ext cx="10547866" cy="380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63969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104"/>
          <p:cNvSpPr>
            <a:spLocks noChangeArrowheads="1"/>
          </p:cNvSpPr>
          <p:nvPr/>
        </p:nvSpPr>
        <p:spPr bwMode="auto">
          <a:xfrm>
            <a:off x="2573819" y="2250128"/>
            <a:ext cx="297899" cy="200435"/>
          </a:xfrm>
          <a:custGeom>
            <a:avLst/>
            <a:gdLst>
              <a:gd name="T0" fmla="*/ 203 w 497"/>
              <a:gd name="T1" fmla="*/ 257 h 337"/>
              <a:gd name="T2" fmla="*/ 203 w 497"/>
              <a:gd name="T3" fmla="*/ 257 h 337"/>
              <a:gd name="T4" fmla="*/ 221 w 497"/>
              <a:gd name="T5" fmla="*/ 327 h 337"/>
              <a:gd name="T6" fmla="*/ 283 w 497"/>
              <a:gd name="T7" fmla="*/ 310 h 337"/>
              <a:gd name="T8" fmla="*/ 398 w 497"/>
              <a:gd name="T9" fmla="*/ 9 h 337"/>
              <a:gd name="T10" fmla="*/ 203 w 497"/>
              <a:gd name="T11" fmla="*/ 257 h 337"/>
              <a:gd name="T12" fmla="*/ 248 w 497"/>
              <a:gd name="T13" fmla="*/ 71 h 337"/>
              <a:gd name="T14" fmla="*/ 248 w 497"/>
              <a:gd name="T15" fmla="*/ 71 h 337"/>
              <a:gd name="T16" fmla="*/ 274 w 497"/>
              <a:gd name="T17" fmla="*/ 71 h 337"/>
              <a:gd name="T18" fmla="*/ 310 w 497"/>
              <a:gd name="T19" fmla="*/ 26 h 337"/>
              <a:gd name="T20" fmla="*/ 248 w 497"/>
              <a:gd name="T21" fmla="*/ 17 h 337"/>
              <a:gd name="T22" fmla="*/ 0 w 497"/>
              <a:gd name="T23" fmla="*/ 283 h 337"/>
              <a:gd name="T24" fmla="*/ 0 w 497"/>
              <a:gd name="T25" fmla="*/ 310 h 337"/>
              <a:gd name="T26" fmla="*/ 26 w 497"/>
              <a:gd name="T27" fmla="*/ 336 h 337"/>
              <a:gd name="T28" fmla="*/ 53 w 497"/>
              <a:gd name="T29" fmla="*/ 310 h 337"/>
              <a:gd name="T30" fmla="*/ 53 w 497"/>
              <a:gd name="T31" fmla="*/ 283 h 337"/>
              <a:gd name="T32" fmla="*/ 248 w 497"/>
              <a:gd name="T33" fmla="*/ 71 h 337"/>
              <a:gd name="T34" fmla="*/ 425 w 497"/>
              <a:gd name="T35" fmla="*/ 98 h 337"/>
              <a:gd name="T36" fmla="*/ 425 w 497"/>
              <a:gd name="T37" fmla="*/ 98 h 337"/>
              <a:gd name="T38" fmla="*/ 407 w 497"/>
              <a:gd name="T39" fmla="*/ 151 h 337"/>
              <a:gd name="T40" fmla="*/ 442 w 497"/>
              <a:gd name="T41" fmla="*/ 283 h 337"/>
              <a:gd name="T42" fmla="*/ 442 w 497"/>
              <a:gd name="T43" fmla="*/ 310 h 337"/>
              <a:gd name="T44" fmla="*/ 469 w 497"/>
              <a:gd name="T45" fmla="*/ 336 h 337"/>
              <a:gd name="T46" fmla="*/ 469 w 497"/>
              <a:gd name="T47" fmla="*/ 336 h 337"/>
              <a:gd name="T48" fmla="*/ 496 w 497"/>
              <a:gd name="T49" fmla="*/ 310 h 337"/>
              <a:gd name="T50" fmla="*/ 496 w 497"/>
              <a:gd name="T51" fmla="*/ 283 h 337"/>
              <a:gd name="T52" fmla="*/ 425 w 497"/>
              <a:gd name="T53" fmla="*/ 98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97" h="337">
                <a:moveTo>
                  <a:pt x="203" y="257"/>
                </a:moveTo>
                <a:lnTo>
                  <a:pt x="203" y="257"/>
                </a:lnTo>
                <a:cubicBezTo>
                  <a:pt x="186" y="283"/>
                  <a:pt x="194" y="310"/>
                  <a:pt x="221" y="327"/>
                </a:cubicBezTo>
                <a:cubicBezTo>
                  <a:pt x="239" y="336"/>
                  <a:pt x="266" y="336"/>
                  <a:pt x="283" y="310"/>
                </a:cubicBezTo>
                <a:cubicBezTo>
                  <a:pt x="301" y="274"/>
                  <a:pt x="407" y="9"/>
                  <a:pt x="398" y="9"/>
                </a:cubicBezTo>
                <a:cubicBezTo>
                  <a:pt x="389" y="0"/>
                  <a:pt x="221" y="230"/>
                  <a:pt x="203" y="257"/>
                </a:cubicBezTo>
                <a:close/>
                <a:moveTo>
                  <a:pt x="248" y="71"/>
                </a:moveTo>
                <a:lnTo>
                  <a:pt x="248" y="71"/>
                </a:lnTo>
                <a:cubicBezTo>
                  <a:pt x="257" y="71"/>
                  <a:pt x="266" y="71"/>
                  <a:pt x="274" y="71"/>
                </a:cubicBezTo>
                <a:cubicBezTo>
                  <a:pt x="292" y="53"/>
                  <a:pt x="301" y="44"/>
                  <a:pt x="310" y="26"/>
                </a:cubicBezTo>
                <a:cubicBezTo>
                  <a:pt x="292" y="17"/>
                  <a:pt x="274" y="17"/>
                  <a:pt x="248" y="17"/>
                </a:cubicBezTo>
                <a:cubicBezTo>
                  <a:pt x="106" y="17"/>
                  <a:pt x="0" y="133"/>
                  <a:pt x="0" y="283"/>
                </a:cubicBezTo>
                <a:cubicBezTo>
                  <a:pt x="0" y="292"/>
                  <a:pt x="0" y="301"/>
                  <a:pt x="0" y="310"/>
                </a:cubicBezTo>
                <a:cubicBezTo>
                  <a:pt x="0" y="327"/>
                  <a:pt x="17" y="336"/>
                  <a:pt x="26" y="336"/>
                </a:cubicBezTo>
                <a:cubicBezTo>
                  <a:pt x="44" y="336"/>
                  <a:pt x="53" y="319"/>
                  <a:pt x="53" y="310"/>
                </a:cubicBezTo>
                <a:cubicBezTo>
                  <a:pt x="53" y="301"/>
                  <a:pt x="53" y="292"/>
                  <a:pt x="53" y="283"/>
                </a:cubicBezTo>
                <a:cubicBezTo>
                  <a:pt x="53" y="160"/>
                  <a:pt x="132" y="71"/>
                  <a:pt x="248" y="71"/>
                </a:cubicBezTo>
                <a:close/>
                <a:moveTo>
                  <a:pt x="425" y="98"/>
                </a:moveTo>
                <a:lnTo>
                  <a:pt x="425" y="98"/>
                </a:lnTo>
                <a:cubicBezTo>
                  <a:pt x="416" y="115"/>
                  <a:pt x="416" y="133"/>
                  <a:pt x="407" y="151"/>
                </a:cubicBezTo>
                <a:cubicBezTo>
                  <a:pt x="433" y="186"/>
                  <a:pt x="442" y="239"/>
                  <a:pt x="442" y="283"/>
                </a:cubicBezTo>
                <a:cubicBezTo>
                  <a:pt x="442" y="292"/>
                  <a:pt x="442" y="301"/>
                  <a:pt x="442" y="310"/>
                </a:cubicBezTo>
                <a:cubicBezTo>
                  <a:pt x="442" y="319"/>
                  <a:pt x="451" y="336"/>
                  <a:pt x="469" y="336"/>
                </a:cubicBezTo>
                <a:lnTo>
                  <a:pt x="469" y="336"/>
                </a:lnTo>
                <a:cubicBezTo>
                  <a:pt x="478" y="336"/>
                  <a:pt x="496" y="327"/>
                  <a:pt x="496" y="310"/>
                </a:cubicBezTo>
                <a:cubicBezTo>
                  <a:pt x="496" y="301"/>
                  <a:pt x="496" y="292"/>
                  <a:pt x="496" y="283"/>
                </a:cubicBezTo>
                <a:cubicBezTo>
                  <a:pt x="496" y="213"/>
                  <a:pt x="469" y="151"/>
                  <a:pt x="425" y="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 defTabSz="914083"/>
            <a:endParaRPr lang="en-US" dirty="0">
              <a:solidFill>
                <a:srgbClr val="737572"/>
              </a:solidFill>
              <a:cs typeface="+mn-ea"/>
              <a:sym typeface="+mn-lt"/>
            </a:endParaRPr>
          </a:p>
        </p:txBody>
      </p:sp>
      <p:sp>
        <p:nvSpPr>
          <p:cNvPr id="111" name="Freeform 139"/>
          <p:cNvSpPr>
            <a:spLocks noChangeArrowheads="1"/>
          </p:cNvSpPr>
          <p:nvPr/>
        </p:nvSpPr>
        <p:spPr bwMode="auto">
          <a:xfrm>
            <a:off x="9305973" y="2281086"/>
            <a:ext cx="319671" cy="291465"/>
          </a:xfrm>
          <a:custGeom>
            <a:avLst/>
            <a:gdLst>
              <a:gd name="T0" fmla="*/ 572 w 601"/>
              <a:gd name="T1" fmla="*/ 460 h 546"/>
              <a:gd name="T2" fmla="*/ 572 w 601"/>
              <a:gd name="T3" fmla="*/ 460 h 546"/>
              <a:gd name="T4" fmla="*/ 438 w 601"/>
              <a:gd name="T5" fmla="*/ 460 h 546"/>
              <a:gd name="T6" fmla="*/ 438 w 601"/>
              <a:gd name="T7" fmla="*/ 460 h 546"/>
              <a:gd name="T8" fmla="*/ 226 w 601"/>
              <a:gd name="T9" fmla="*/ 460 h 546"/>
              <a:gd name="T10" fmla="*/ 226 w 601"/>
              <a:gd name="T11" fmla="*/ 460 h 546"/>
              <a:gd name="T12" fmla="*/ 197 w 601"/>
              <a:gd name="T13" fmla="*/ 460 h 546"/>
              <a:gd name="T14" fmla="*/ 197 w 601"/>
              <a:gd name="T15" fmla="*/ 460 h 546"/>
              <a:gd name="T16" fmla="*/ 190 w 601"/>
              <a:gd name="T17" fmla="*/ 460 h 546"/>
              <a:gd name="T18" fmla="*/ 113 w 601"/>
              <a:gd name="T19" fmla="*/ 538 h 546"/>
              <a:gd name="T20" fmla="*/ 91 w 601"/>
              <a:gd name="T21" fmla="*/ 545 h 546"/>
              <a:gd name="T22" fmla="*/ 91 w 601"/>
              <a:gd name="T23" fmla="*/ 545 h 546"/>
              <a:gd name="T24" fmla="*/ 91 w 601"/>
              <a:gd name="T25" fmla="*/ 545 h 546"/>
              <a:gd name="T26" fmla="*/ 91 w 601"/>
              <a:gd name="T27" fmla="*/ 545 h 546"/>
              <a:gd name="T28" fmla="*/ 70 w 601"/>
              <a:gd name="T29" fmla="*/ 538 h 546"/>
              <a:gd name="T30" fmla="*/ 70 w 601"/>
              <a:gd name="T31" fmla="*/ 538 h 546"/>
              <a:gd name="T32" fmla="*/ 70 w 601"/>
              <a:gd name="T33" fmla="*/ 531 h 546"/>
              <a:gd name="T34" fmla="*/ 70 w 601"/>
              <a:gd name="T35" fmla="*/ 531 h 546"/>
              <a:gd name="T36" fmla="*/ 63 w 601"/>
              <a:gd name="T37" fmla="*/ 531 h 546"/>
              <a:gd name="T38" fmla="*/ 63 w 601"/>
              <a:gd name="T39" fmla="*/ 523 h 546"/>
              <a:gd name="T40" fmla="*/ 63 w 601"/>
              <a:gd name="T41" fmla="*/ 523 h 546"/>
              <a:gd name="T42" fmla="*/ 63 w 601"/>
              <a:gd name="T43" fmla="*/ 516 h 546"/>
              <a:gd name="T44" fmla="*/ 63 w 601"/>
              <a:gd name="T45" fmla="*/ 516 h 546"/>
              <a:gd name="T46" fmla="*/ 63 w 601"/>
              <a:gd name="T47" fmla="*/ 460 h 546"/>
              <a:gd name="T48" fmla="*/ 56 w 601"/>
              <a:gd name="T49" fmla="*/ 460 h 546"/>
              <a:gd name="T50" fmla="*/ 56 w 601"/>
              <a:gd name="T51" fmla="*/ 460 h 546"/>
              <a:gd name="T52" fmla="*/ 28 w 601"/>
              <a:gd name="T53" fmla="*/ 460 h 546"/>
              <a:gd name="T54" fmla="*/ 0 w 601"/>
              <a:gd name="T55" fmla="*/ 432 h 546"/>
              <a:gd name="T56" fmla="*/ 0 w 601"/>
              <a:gd name="T57" fmla="*/ 29 h 546"/>
              <a:gd name="T58" fmla="*/ 28 w 601"/>
              <a:gd name="T59" fmla="*/ 0 h 546"/>
              <a:gd name="T60" fmla="*/ 572 w 601"/>
              <a:gd name="T61" fmla="*/ 0 h 546"/>
              <a:gd name="T62" fmla="*/ 600 w 601"/>
              <a:gd name="T63" fmla="*/ 29 h 546"/>
              <a:gd name="T64" fmla="*/ 600 w 601"/>
              <a:gd name="T65" fmla="*/ 432 h 546"/>
              <a:gd name="T66" fmla="*/ 572 w 601"/>
              <a:gd name="T67" fmla="*/ 460 h 546"/>
              <a:gd name="T68" fmla="*/ 155 w 601"/>
              <a:gd name="T69" fmla="*/ 177 h 546"/>
              <a:gd name="T70" fmla="*/ 155 w 601"/>
              <a:gd name="T71" fmla="*/ 177 h 546"/>
              <a:gd name="T72" fmla="*/ 98 w 601"/>
              <a:gd name="T73" fmla="*/ 234 h 546"/>
              <a:gd name="T74" fmla="*/ 155 w 601"/>
              <a:gd name="T75" fmla="*/ 290 h 546"/>
              <a:gd name="T76" fmla="*/ 211 w 601"/>
              <a:gd name="T77" fmla="*/ 234 h 546"/>
              <a:gd name="T78" fmla="*/ 155 w 601"/>
              <a:gd name="T79" fmla="*/ 177 h 546"/>
              <a:gd name="T80" fmla="*/ 296 w 601"/>
              <a:gd name="T81" fmla="*/ 177 h 546"/>
              <a:gd name="T82" fmla="*/ 296 w 601"/>
              <a:gd name="T83" fmla="*/ 177 h 546"/>
              <a:gd name="T84" fmla="*/ 240 w 601"/>
              <a:gd name="T85" fmla="*/ 234 h 546"/>
              <a:gd name="T86" fmla="*/ 296 w 601"/>
              <a:gd name="T87" fmla="*/ 290 h 546"/>
              <a:gd name="T88" fmla="*/ 353 w 601"/>
              <a:gd name="T89" fmla="*/ 234 h 546"/>
              <a:gd name="T90" fmla="*/ 296 w 601"/>
              <a:gd name="T91" fmla="*/ 177 h 546"/>
              <a:gd name="T92" fmla="*/ 438 w 601"/>
              <a:gd name="T93" fmla="*/ 177 h 546"/>
              <a:gd name="T94" fmla="*/ 438 w 601"/>
              <a:gd name="T95" fmla="*/ 177 h 546"/>
              <a:gd name="T96" fmla="*/ 381 w 601"/>
              <a:gd name="T97" fmla="*/ 234 h 546"/>
              <a:gd name="T98" fmla="*/ 438 w 601"/>
              <a:gd name="T99" fmla="*/ 290 h 546"/>
              <a:gd name="T100" fmla="*/ 494 w 601"/>
              <a:gd name="T101" fmla="*/ 234 h 546"/>
              <a:gd name="T102" fmla="*/ 438 w 601"/>
              <a:gd name="T103" fmla="*/ 177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01" h="546">
                <a:moveTo>
                  <a:pt x="572" y="460"/>
                </a:moveTo>
                <a:lnTo>
                  <a:pt x="572" y="460"/>
                </a:lnTo>
                <a:cubicBezTo>
                  <a:pt x="438" y="460"/>
                  <a:pt x="438" y="460"/>
                  <a:pt x="438" y="460"/>
                </a:cubicBezTo>
                <a:lnTo>
                  <a:pt x="438" y="460"/>
                </a:lnTo>
                <a:cubicBezTo>
                  <a:pt x="226" y="460"/>
                  <a:pt x="226" y="460"/>
                  <a:pt x="226" y="460"/>
                </a:cubicBezTo>
                <a:lnTo>
                  <a:pt x="226" y="460"/>
                </a:lnTo>
                <a:cubicBezTo>
                  <a:pt x="197" y="460"/>
                  <a:pt x="197" y="460"/>
                  <a:pt x="197" y="460"/>
                </a:cubicBezTo>
                <a:lnTo>
                  <a:pt x="197" y="460"/>
                </a:lnTo>
                <a:cubicBezTo>
                  <a:pt x="190" y="460"/>
                  <a:pt x="190" y="460"/>
                  <a:pt x="190" y="460"/>
                </a:cubicBezTo>
                <a:cubicBezTo>
                  <a:pt x="113" y="538"/>
                  <a:pt x="113" y="538"/>
                  <a:pt x="113" y="538"/>
                </a:cubicBezTo>
                <a:cubicBezTo>
                  <a:pt x="106" y="545"/>
                  <a:pt x="98" y="545"/>
                  <a:pt x="91" y="545"/>
                </a:cubicBezTo>
                <a:lnTo>
                  <a:pt x="91" y="545"/>
                </a:lnTo>
                <a:lnTo>
                  <a:pt x="91" y="545"/>
                </a:lnTo>
                <a:lnTo>
                  <a:pt x="91" y="545"/>
                </a:lnTo>
                <a:cubicBezTo>
                  <a:pt x="84" y="545"/>
                  <a:pt x="77" y="545"/>
                  <a:pt x="70" y="538"/>
                </a:cubicBezTo>
                <a:lnTo>
                  <a:pt x="70" y="538"/>
                </a:lnTo>
                <a:lnTo>
                  <a:pt x="70" y="531"/>
                </a:lnTo>
                <a:lnTo>
                  <a:pt x="70" y="531"/>
                </a:lnTo>
                <a:cubicBezTo>
                  <a:pt x="63" y="531"/>
                  <a:pt x="63" y="531"/>
                  <a:pt x="63" y="531"/>
                </a:cubicBezTo>
                <a:cubicBezTo>
                  <a:pt x="63" y="523"/>
                  <a:pt x="63" y="523"/>
                  <a:pt x="63" y="523"/>
                </a:cubicBezTo>
                <a:lnTo>
                  <a:pt x="63" y="523"/>
                </a:lnTo>
                <a:lnTo>
                  <a:pt x="63" y="516"/>
                </a:lnTo>
                <a:lnTo>
                  <a:pt x="63" y="516"/>
                </a:lnTo>
                <a:cubicBezTo>
                  <a:pt x="63" y="460"/>
                  <a:pt x="63" y="460"/>
                  <a:pt x="63" y="460"/>
                </a:cubicBezTo>
                <a:cubicBezTo>
                  <a:pt x="56" y="460"/>
                  <a:pt x="56" y="460"/>
                  <a:pt x="56" y="460"/>
                </a:cubicBezTo>
                <a:lnTo>
                  <a:pt x="56" y="460"/>
                </a:lnTo>
                <a:cubicBezTo>
                  <a:pt x="28" y="460"/>
                  <a:pt x="28" y="460"/>
                  <a:pt x="28" y="460"/>
                </a:cubicBezTo>
                <a:cubicBezTo>
                  <a:pt x="7" y="460"/>
                  <a:pt x="0" y="446"/>
                  <a:pt x="0" y="432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8"/>
                  <a:pt x="7" y="0"/>
                  <a:pt x="28" y="0"/>
                </a:cubicBezTo>
                <a:cubicBezTo>
                  <a:pt x="572" y="0"/>
                  <a:pt x="572" y="0"/>
                  <a:pt x="572" y="0"/>
                </a:cubicBezTo>
                <a:cubicBezTo>
                  <a:pt x="586" y="0"/>
                  <a:pt x="600" y="8"/>
                  <a:pt x="600" y="29"/>
                </a:cubicBezTo>
                <a:cubicBezTo>
                  <a:pt x="600" y="432"/>
                  <a:pt x="600" y="432"/>
                  <a:pt x="600" y="432"/>
                </a:cubicBezTo>
                <a:cubicBezTo>
                  <a:pt x="600" y="446"/>
                  <a:pt x="586" y="460"/>
                  <a:pt x="572" y="460"/>
                </a:cubicBezTo>
                <a:close/>
                <a:moveTo>
                  <a:pt x="155" y="177"/>
                </a:moveTo>
                <a:lnTo>
                  <a:pt x="155" y="177"/>
                </a:lnTo>
                <a:cubicBezTo>
                  <a:pt x="127" y="177"/>
                  <a:pt x="98" y="205"/>
                  <a:pt x="98" y="234"/>
                </a:cubicBezTo>
                <a:cubicBezTo>
                  <a:pt x="98" y="262"/>
                  <a:pt x="127" y="290"/>
                  <a:pt x="155" y="290"/>
                </a:cubicBezTo>
                <a:cubicBezTo>
                  <a:pt x="190" y="290"/>
                  <a:pt x="211" y="262"/>
                  <a:pt x="211" y="234"/>
                </a:cubicBezTo>
                <a:cubicBezTo>
                  <a:pt x="211" y="205"/>
                  <a:pt x="190" y="177"/>
                  <a:pt x="155" y="177"/>
                </a:cubicBezTo>
                <a:close/>
                <a:moveTo>
                  <a:pt x="296" y="177"/>
                </a:moveTo>
                <a:lnTo>
                  <a:pt x="296" y="177"/>
                </a:lnTo>
                <a:cubicBezTo>
                  <a:pt x="268" y="177"/>
                  <a:pt x="240" y="205"/>
                  <a:pt x="240" y="234"/>
                </a:cubicBezTo>
                <a:cubicBezTo>
                  <a:pt x="240" y="262"/>
                  <a:pt x="268" y="290"/>
                  <a:pt x="296" y="290"/>
                </a:cubicBezTo>
                <a:cubicBezTo>
                  <a:pt x="332" y="290"/>
                  <a:pt x="353" y="262"/>
                  <a:pt x="353" y="234"/>
                </a:cubicBezTo>
                <a:cubicBezTo>
                  <a:pt x="353" y="205"/>
                  <a:pt x="332" y="177"/>
                  <a:pt x="296" y="177"/>
                </a:cubicBezTo>
                <a:close/>
                <a:moveTo>
                  <a:pt x="438" y="177"/>
                </a:moveTo>
                <a:lnTo>
                  <a:pt x="438" y="177"/>
                </a:lnTo>
                <a:cubicBezTo>
                  <a:pt x="409" y="177"/>
                  <a:pt x="381" y="205"/>
                  <a:pt x="381" y="234"/>
                </a:cubicBezTo>
                <a:cubicBezTo>
                  <a:pt x="381" y="262"/>
                  <a:pt x="409" y="290"/>
                  <a:pt x="438" y="290"/>
                </a:cubicBezTo>
                <a:cubicBezTo>
                  <a:pt x="473" y="290"/>
                  <a:pt x="494" y="262"/>
                  <a:pt x="494" y="234"/>
                </a:cubicBezTo>
                <a:cubicBezTo>
                  <a:pt x="494" y="205"/>
                  <a:pt x="473" y="177"/>
                  <a:pt x="438" y="17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defTabSz="914083">
              <a:defRPr/>
            </a:pPr>
            <a:endParaRPr lang="en-US">
              <a:solidFill>
                <a:srgbClr val="737572"/>
              </a:solidFill>
              <a:cs typeface="+mn-ea"/>
              <a:sym typeface="+mn-lt"/>
            </a:endParaRPr>
          </a:p>
        </p:txBody>
      </p:sp>
      <p:sp>
        <p:nvSpPr>
          <p:cNvPr id="113" name="Freeform 98"/>
          <p:cNvSpPr>
            <a:spLocks noChangeArrowheads="1"/>
          </p:cNvSpPr>
          <p:nvPr/>
        </p:nvSpPr>
        <p:spPr bwMode="auto">
          <a:xfrm>
            <a:off x="9338080" y="4865671"/>
            <a:ext cx="276516" cy="338794"/>
          </a:xfrm>
          <a:custGeom>
            <a:avLst/>
            <a:gdLst>
              <a:gd name="T0" fmla="*/ 459 w 488"/>
              <a:gd name="T1" fmla="*/ 600 h 601"/>
              <a:gd name="T2" fmla="*/ 459 w 488"/>
              <a:gd name="T3" fmla="*/ 600 h 601"/>
              <a:gd name="T4" fmla="*/ 28 w 488"/>
              <a:gd name="T5" fmla="*/ 600 h 601"/>
              <a:gd name="T6" fmla="*/ 0 w 488"/>
              <a:gd name="T7" fmla="*/ 572 h 601"/>
              <a:gd name="T8" fmla="*/ 0 w 488"/>
              <a:gd name="T9" fmla="*/ 325 h 601"/>
              <a:gd name="T10" fmla="*/ 28 w 488"/>
              <a:gd name="T11" fmla="*/ 296 h 601"/>
              <a:gd name="T12" fmla="*/ 70 w 488"/>
              <a:gd name="T13" fmla="*/ 296 h 601"/>
              <a:gd name="T14" fmla="*/ 70 w 488"/>
              <a:gd name="T15" fmla="*/ 169 h 601"/>
              <a:gd name="T16" fmla="*/ 240 w 488"/>
              <a:gd name="T17" fmla="*/ 0 h 601"/>
              <a:gd name="T18" fmla="*/ 409 w 488"/>
              <a:gd name="T19" fmla="*/ 169 h 601"/>
              <a:gd name="T20" fmla="*/ 409 w 488"/>
              <a:gd name="T21" fmla="*/ 296 h 601"/>
              <a:gd name="T22" fmla="*/ 459 w 488"/>
              <a:gd name="T23" fmla="*/ 296 h 601"/>
              <a:gd name="T24" fmla="*/ 487 w 488"/>
              <a:gd name="T25" fmla="*/ 325 h 601"/>
              <a:gd name="T26" fmla="*/ 487 w 488"/>
              <a:gd name="T27" fmla="*/ 572 h 601"/>
              <a:gd name="T28" fmla="*/ 459 w 488"/>
              <a:gd name="T29" fmla="*/ 600 h 601"/>
              <a:gd name="T30" fmla="*/ 212 w 488"/>
              <a:gd name="T31" fmla="*/ 459 h 601"/>
              <a:gd name="T32" fmla="*/ 212 w 488"/>
              <a:gd name="T33" fmla="*/ 459 h 601"/>
              <a:gd name="T34" fmla="*/ 212 w 488"/>
              <a:gd name="T35" fmla="*/ 516 h 601"/>
              <a:gd name="T36" fmla="*/ 240 w 488"/>
              <a:gd name="T37" fmla="*/ 544 h 601"/>
              <a:gd name="T38" fmla="*/ 268 w 488"/>
              <a:gd name="T39" fmla="*/ 516 h 601"/>
              <a:gd name="T40" fmla="*/ 268 w 488"/>
              <a:gd name="T41" fmla="*/ 459 h 601"/>
              <a:gd name="T42" fmla="*/ 296 w 488"/>
              <a:gd name="T43" fmla="*/ 410 h 601"/>
              <a:gd name="T44" fmla="*/ 240 w 488"/>
              <a:gd name="T45" fmla="*/ 353 h 601"/>
              <a:gd name="T46" fmla="*/ 183 w 488"/>
              <a:gd name="T47" fmla="*/ 410 h 601"/>
              <a:gd name="T48" fmla="*/ 212 w 488"/>
              <a:gd name="T49" fmla="*/ 459 h 601"/>
              <a:gd name="T50" fmla="*/ 353 w 488"/>
              <a:gd name="T51" fmla="*/ 169 h 601"/>
              <a:gd name="T52" fmla="*/ 353 w 488"/>
              <a:gd name="T53" fmla="*/ 169 h 601"/>
              <a:gd name="T54" fmla="*/ 240 w 488"/>
              <a:gd name="T55" fmla="*/ 56 h 601"/>
              <a:gd name="T56" fmla="*/ 127 w 488"/>
              <a:gd name="T57" fmla="*/ 169 h 601"/>
              <a:gd name="T58" fmla="*/ 127 w 488"/>
              <a:gd name="T59" fmla="*/ 296 h 601"/>
              <a:gd name="T60" fmla="*/ 353 w 488"/>
              <a:gd name="T61" fmla="*/ 296 h 601"/>
              <a:gd name="T62" fmla="*/ 353 w 488"/>
              <a:gd name="T63" fmla="*/ 169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88" h="601">
                <a:moveTo>
                  <a:pt x="459" y="600"/>
                </a:moveTo>
                <a:lnTo>
                  <a:pt x="459" y="600"/>
                </a:lnTo>
                <a:cubicBezTo>
                  <a:pt x="28" y="600"/>
                  <a:pt x="28" y="600"/>
                  <a:pt x="28" y="600"/>
                </a:cubicBezTo>
                <a:cubicBezTo>
                  <a:pt x="7" y="600"/>
                  <a:pt x="0" y="586"/>
                  <a:pt x="0" y="572"/>
                </a:cubicBezTo>
                <a:cubicBezTo>
                  <a:pt x="0" y="325"/>
                  <a:pt x="0" y="325"/>
                  <a:pt x="0" y="325"/>
                </a:cubicBezTo>
                <a:cubicBezTo>
                  <a:pt x="0" y="311"/>
                  <a:pt x="7" y="296"/>
                  <a:pt x="28" y="296"/>
                </a:cubicBezTo>
                <a:cubicBezTo>
                  <a:pt x="70" y="296"/>
                  <a:pt x="70" y="296"/>
                  <a:pt x="70" y="296"/>
                </a:cubicBezTo>
                <a:cubicBezTo>
                  <a:pt x="70" y="169"/>
                  <a:pt x="70" y="169"/>
                  <a:pt x="70" y="169"/>
                </a:cubicBezTo>
                <a:cubicBezTo>
                  <a:pt x="70" y="70"/>
                  <a:pt x="148" y="0"/>
                  <a:pt x="240" y="0"/>
                </a:cubicBezTo>
                <a:cubicBezTo>
                  <a:pt x="339" y="0"/>
                  <a:pt x="409" y="70"/>
                  <a:pt x="409" y="169"/>
                </a:cubicBezTo>
                <a:cubicBezTo>
                  <a:pt x="409" y="296"/>
                  <a:pt x="409" y="296"/>
                  <a:pt x="409" y="296"/>
                </a:cubicBezTo>
                <a:cubicBezTo>
                  <a:pt x="459" y="296"/>
                  <a:pt x="459" y="296"/>
                  <a:pt x="459" y="296"/>
                </a:cubicBezTo>
                <a:cubicBezTo>
                  <a:pt x="473" y="296"/>
                  <a:pt x="487" y="311"/>
                  <a:pt x="487" y="325"/>
                </a:cubicBezTo>
                <a:cubicBezTo>
                  <a:pt x="487" y="572"/>
                  <a:pt x="487" y="572"/>
                  <a:pt x="487" y="572"/>
                </a:cubicBezTo>
                <a:cubicBezTo>
                  <a:pt x="487" y="586"/>
                  <a:pt x="473" y="600"/>
                  <a:pt x="459" y="600"/>
                </a:cubicBezTo>
                <a:close/>
                <a:moveTo>
                  <a:pt x="212" y="459"/>
                </a:moveTo>
                <a:lnTo>
                  <a:pt x="212" y="459"/>
                </a:lnTo>
                <a:cubicBezTo>
                  <a:pt x="212" y="516"/>
                  <a:pt x="212" y="516"/>
                  <a:pt x="212" y="516"/>
                </a:cubicBezTo>
                <a:cubicBezTo>
                  <a:pt x="212" y="530"/>
                  <a:pt x="226" y="544"/>
                  <a:pt x="240" y="544"/>
                </a:cubicBezTo>
                <a:cubicBezTo>
                  <a:pt x="261" y="544"/>
                  <a:pt x="268" y="530"/>
                  <a:pt x="268" y="516"/>
                </a:cubicBezTo>
                <a:cubicBezTo>
                  <a:pt x="268" y="459"/>
                  <a:pt x="268" y="459"/>
                  <a:pt x="268" y="459"/>
                </a:cubicBezTo>
                <a:cubicBezTo>
                  <a:pt x="289" y="452"/>
                  <a:pt x="296" y="431"/>
                  <a:pt x="296" y="410"/>
                </a:cubicBezTo>
                <a:cubicBezTo>
                  <a:pt x="296" y="381"/>
                  <a:pt x="275" y="353"/>
                  <a:pt x="240" y="353"/>
                </a:cubicBezTo>
                <a:cubicBezTo>
                  <a:pt x="212" y="353"/>
                  <a:pt x="183" y="381"/>
                  <a:pt x="183" y="410"/>
                </a:cubicBezTo>
                <a:cubicBezTo>
                  <a:pt x="183" y="431"/>
                  <a:pt x="198" y="452"/>
                  <a:pt x="212" y="459"/>
                </a:cubicBezTo>
                <a:close/>
                <a:moveTo>
                  <a:pt x="353" y="169"/>
                </a:moveTo>
                <a:lnTo>
                  <a:pt x="353" y="169"/>
                </a:lnTo>
                <a:cubicBezTo>
                  <a:pt x="353" y="106"/>
                  <a:pt x="304" y="56"/>
                  <a:pt x="240" y="56"/>
                </a:cubicBezTo>
                <a:cubicBezTo>
                  <a:pt x="176" y="56"/>
                  <a:pt x="127" y="106"/>
                  <a:pt x="127" y="169"/>
                </a:cubicBezTo>
                <a:cubicBezTo>
                  <a:pt x="127" y="296"/>
                  <a:pt x="127" y="296"/>
                  <a:pt x="127" y="296"/>
                </a:cubicBezTo>
                <a:cubicBezTo>
                  <a:pt x="353" y="296"/>
                  <a:pt x="353" y="296"/>
                  <a:pt x="353" y="296"/>
                </a:cubicBezTo>
                <a:lnTo>
                  <a:pt x="353" y="1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defTabSz="914083">
              <a:defRPr/>
            </a:pPr>
            <a:endParaRPr lang="en-US">
              <a:solidFill>
                <a:srgbClr val="737572"/>
              </a:solidFill>
              <a:cs typeface="+mn-ea"/>
              <a:sym typeface="+mn-lt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2" name="TextBox 50"/>
          <p:cNvSpPr txBox="1"/>
          <p:nvPr/>
        </p:nvSpPr>
        <p:spPr>
          <a:xfrm>
            <a:off x="935907" y="4558014"/>
            <a:ext cx="10969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http://projects.spring.io/spring-cloud/</a:t>
            </a:r>
          </a:p>
          <a:p>
            <a:r>
              <a:rPr 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https://github.com/spring-cloud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265" y="1636580"/>
            <a:ext cx="3417903" cy="2509907"/>
          </a:xfrm>
          <a:prstGeom prst="rect">
            <a:avLst/>
          </a:prstGeom>
        </p:spPr>
      </p:pic>
      <p:sp>
        <p:nvSpPr>
          <p:cNvPr id="10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推荐学习网址 </a:t>
            </a:r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- Spring Cloud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90278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2286000"/>
            <a:ext cx="4953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037897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104"/>
          <p:cNvSpPr>
            <a:spLocks noChangeArrowheads="1"/>
          </p:cNvSpPr>
          <p:nvPr/>
        </p:nvSpPr>
        <p:spPr bwMode="auto">
          <a:xfrm>
            <a:off x="2573819" y="2250128"/>
            <a:ext cx="297899" cy="200435"/>
          </a:xfrm>
          <a:custGeom>
            <a:avLst/>
            <a:gdLst>
              <a:gd name="T0" fmla="*/ 203 w 497"/>
              <a:gd name="T1" fmla="*/ 257 h 337"/>
              <a:gd name="T2" fmla="*/ 203 w 497"/>
              <a:gd name="T3" fmla="*/ 257 h 337"/>
              <a:gd name="T4" fmla="*/ 221 w 497"/>
              <a:gd name="T5" fmla="*/ 327 h 337"/>
              <a:gd name="T6" fmla="*/ 283 w 497"/>
              <a:gd name="T7" fmla="*/ 310 h 337"/>
              <a:gd name="T8" fmla="*/ 398 w 497"/>
              <a:gd name="T9" fmla="*/ 9 h 337"/>
              <a:gd name="T10" fmla="*/ 203 w 497"/>
              <a:gd name="T11" fmla="*/ 257 h 337"/>
              <a:gd name="T12" fmla="*/ 248 w 497"/>
              <a:gd name="T13" fmla="*/ 71 h 337"/>
              <a:gd name="T14" fmla="*/ 248 w 497"/>
              <a:gd name="T15" fmla="*/ 71 h 337"/>
              <a:gd name="T16" fmla="*/ 274 w 497"/>
              <a:gd name="T17" fmla="*/ 71 h 337"/>
              <a:gd name="T18" fmla="*/ 310 w 497"/>
              <a:gd name="T19" fmla="*/ 26 h 337"/>
              <a:gd name="T20" fmla="*/ 248 w 497"/>
              <a:gd name="T21" fmla="*/ 17 h 337"/>
              <a:gd name="T22" fmla="*/ 0 w 497"/>
              <a:gd name="T23" fmla="*/ 283 h 337"/>
              <a:gd name="T24" fmla="*/ 0 w 497"/>
              <a:gd name="T25" fmla="*/ 310 h 337"/>
              <a:gd name="T26" fmla="*/ 26 w 497"/>
              <a:gd name="T27" fmla="*/ 336 h 337"/>
              <a:gd name="T28" fmla="*/ 53 w 497"/>
              <a:gd name="T29" fmla="*/ 310 h 337"/>
              <a:gd name="T30" fmla="*/ 53 w 497"/>
              <a:gd name="T31" fmla="*/ 283 h 337"/>
              <a:gd name="T32" fmla="*/ 248 w 497"/>
              <a:gd name="T33" fmla="*/ 71 h 337"/>
              <a:gd name="T34" fmla="*/ 425 w 497"/>
              <a:gd name="T35" fmla="*/ 98 h 337"/>
              <a:gd name="T36" fmla="*/ 425 w 497"/>
              <a:gd name="T37" fmla="*/ 98 h 337"/>
              <a:gd name="T38" fmla="*/ 407 w 497"/>
              <a:gd name="T39" fmla="*/ 151 h 337"/>
              <a:gd name="T40" fmla="*/ 442 w 497"/>
              <a:gd name="T41" fmla="*/ 283 h 337"/>
              <a:gd name="T42" fmla="*/ 442 w 497"/>
              <a:gd name="T43" fmla="*/ 310 h 337"/>
              <a:gd name="T44" fmla="*/ 469 w 497"/>
              <a:gd name="T45" fmla="*/ 336 h 337"/>
              <a:gd name="T46" fmla="*/ 469 w 497"/>
              <a:gd name="T47" fmla="*/ 336 h 337"/>
              <a:gd name="T48" fmla="*/ 496 w 497"/>
              <a:gd name="T49" fmla="*/ 310 h 337"/>
              <a:gd name="T50" fmla="*/ 496 w 497"/>
              <a:gd name="T51" fmla="*/ 283 h 337"/>
              <a:gd name="T52" fmla="*/ 425 w 497"/>
              <a:gd name="T53" fmla="*/ 98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97" h="337">
                <a:moveTo>
                  <a:pt x="203" y="257"/>
                </a:moveTo>
                <a:lnTo>
                  <a:pt x="203" y="257"/>
                </a:lnTo>
                <a:cubicBezTo>
                  <a:pt x="186" y="283"/>
                  <a:pt x="194" y="310"/>
                  <a:pt x="221" y="327"/>
                </a:cubicBezTo>
                <a:cubicBezTo>
                  <a:pt x="239" y="336"/>
                  <a:pt x="266" y="336"/>
                  <a:pt x="283" y="310"/>
                </a:cubicBezTo>
                <a:cubicBezTo>
                  <a:pt x="301" y="274"/>
                  <a:pt x="407" y="9"/>
                  <a:pt x="398" y="9"/>
                </a:cubicBezTo>
                <a:cubicBezTo>
                  <a:pt x="389" y="0"/>
                  <a:pt x="221" y="230"/>
                  <a:pt x="203" y="257"/>
                </a:cubicBezTo>
                <a:close/>
                <a:moveTo>
                  <a:pt x="248" y="71"/>
                </a:moveTo>
                <a:lnTo>
                  <a:pt x="248" y="71"/>
                </a:lnTo>
                <a:cubicBezTo>
                  <a:pt x="257" y="71"/>
                  <a:pt x="266" y="71"/>
                  <a:pt x="274" y="71"/>
                </a:cubicBezTo>
                <a:cubicBezTo>
                  <a:pt x="292" y="53"/>
                  <a:pt x="301" y="44"/>
                  <a:pt x="310" y="26"/>
                </a:cubicBezTo>
                <a:cubicBezTo>
                  <a:pt x="292" y="17"/>
                  <a:pt x="274" y="17"/>
                  <a:pt x="248" y="17"/>
                </a:cubicBezTo>
                <a:cubicBezTo>
                  <a:pt x="106" y="17"/>
                  <a:pt x="0" y="133"/>
                  <a:pt x="0" y="283"/>
                </a:cubicBezTo>
                <a:cubicBezTo>
                  <a:pt x="0" y="292"/>
                  <a:pt x="0" y="301"/>
                  <a:pt x="0" y="310"/>
                </a:cubicBezTo>
                <a:cubicBezTo>
                  <a:pt x="0" y="327"/>
                  <a:pt x="17" y="336"/>
                  <a:pt x="26" y="336"/>
                </a:cubicBezTo>
                <a:cubicBezTo>
                  <a:pt x="44" y="336"/>
                  <a:pt x="53" y="319"/>
                  <a:pt x="53" y="310"/>
                </a:cubicBezTo>
                <a:cubicBezTo>
                  <a:pt x="53" y="301"/>
                  <a:pt x="53" y="292"/>
                  <a:pt x="53" y="283"/>
                </a:cubicBezTo>
                <a:cubicBezTo>
                  <a:pt x="53" y="160"/>
                  <a:pt x="132" y="71"/>
                  <a:pt x="248" y="71"/>
                </a:cubicBezTo>
                <a:close/>
                <a:moveTo>
                  <a:pt x="425" y="98"/>
                </a:moveTo>
                <a:lnTo>
                  <a:pt x="425" y="98"/>
                </a:lnTo>
                <a:cubicBezTo>
                  <a:pt x="416" y="115"/>
                  <a:pt x="416" y="133"/>
                  <a:pt x="407" y="151"/>
                </a:cubicBezTo>
                <a:cubicBezTo>
                  <a:pt x="433" y="186"/>
                  <a:pt x="442" y="239"/>
                  <a:pt x="442" y="283"/>
                </a:cubicBezTo>
                <a:cubicBezTo>
                  <a:pt x="442" y="292"/>
                  <a:pt x="442" y="301"/>
                  <a:pt x="442" y="310"/>
                </a:cubicBezTo>
                <a:cubicBezTo>
                  <a:pt x="442" y="319"/>
                  <a:pt x="451" y="336"/>
                  <a:pt x="469" y="336"/>
                </a:cubicBezTo>
                <a:lnTo>
                  <a:pt x="469" y="336"/>
                </a:lnTo>
                <a:cubicBezTo>
                  <a:pt x="478" y="336"/>
                  <a:pt x="496" y="327"/>
                  <a:pt x="496" y="310"/>
                </a:cubicBezTo>
                <a:cubicBezTo>
                  <a:pt x="496" y="301"/>
                  <a:pt x="496" y="292"/>
                  <a:pt x="496" y="283"/>
                </a:cubicBezTo>
                <a:cubicBezTo>
                  <a:pt x="496" y="213"/>
                  <a:pt x="469" y="151"/>
                  <a:pt x="425" y="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 defTabSz="914083"/>
            <a:endParaRPr lang="en-US" dirty="0">
              <a:solidFill>
                <a:srgbClr val="737572"/>
              </a:solidFill>
              <a:cs typeface="+mn-ea"/>
              <a:sym typeface="+mn-lt"/>
            </a:endParaRPr>
          </a:p>
        </p:txBody>
      </p:sp>
      <p:sp>
        <p:nvSpPr>
          <p:cNvPr id="111" name="Freeform 139"/>
          <p:cNvSpPr>
            <a:spLocks noChangeArrowheads="1"/>
          </p:cNvSpPr>
          <p:nvPr/>
        </p:nvSpPr>
        <p:spPr bwMode="auto">
          <a:xfrm>
            <a:off x="9305973" y="2281086"/>
            <a:ext cx="319671" cy="291465"/>
          </a:xfrm>
          <a:custGeom>
            <a:avLst/>
            <a:gdLst>
              <a:gd name="T0" fmla="*/ 572 w 601"/>
              <a:gd name="T1" fmla="*/ 460 h 546"/>
              <a:gd name="T2" fmla="*/ 572 w 601"/>
              <a:gd name="T3" fmla="*/ 460 h 546"/>
              <a:gd name="T4" fmla="*/ 438 w 601"/>
              <a:gd name="T5" fmla="*/ 460 h 546"/>
              <a:gd name="T6" fmla="*/ 438 w 601"/>
              <a:gd name="T7" fmla="*/ 460 h 546"/>
              <a:gd name="T8" fmla="*/ 226 w 601"/>
              <a:gd name="T9" fmla="*/ 460 h 546"/>
              <a:gd name="T10" fmla="*/ 226 w 601"/>
              <a:gd name="T11" fmla="*/ 460 h 546"/>
              <a:gd name="T12" fmla="*/ 197 w 601"/>
              <a:gd name="T13" fmla="*/ 460 h 546"/>
              <a:gd name="T14" fmla="*/ 197 w 601"/>
              <a:gd name="T15" fmla="*/ 460 h 546"/>
              <a:gd name="T16" fmla="*/ 190 w 601"/>
              <a:gd name="T17" fmla="*/ 460 h 546"/>
              <a:gd name="T18" fmla="*/ 113 w 601"/>
              <a:gd name="T19" fmla="*/ 538 h 546"/>
              <a:gd name="T20" fmla="*/ 91 w 601"/>
              <a:gd name="T21" fmla="*/ 545 h 546"/>
              <a:gd name="T22" fmla="*/ 91 w 601"/>
              <a:gd name="T23" fmla="*/ 545 h 546"/>
              <a:gd name="T24" fmla="*/ 91 w 601"/>
              <a:gd name="T25" fmla="*/ 545 h 546"/>
              <a:gd name="T26" fmla="*/ 91 w 601"/>
              <a:gd name="T27" fmla="*/ 545 h 546"/>
              <a:gd name="T28" fmla="*/ 70 w 601"/>
              <a:gd name="T29" fmla="*/ 538 h 546"/>
              <a:gd name="T30" fmla="*/ 70 w 601"/>
              <a:gd name="T31" fmla="*/ 538 h 546"/>
              <a:gd name="T32" fmla="*/ 70 w 601"/>
              <a:gd name="T33" fmla="*/ 531 h 546"/>
              <a:gd name="T34" fmla="*/ 70 w 601"/>
              <a:gd name="T35" fmla="*/ 531 h 546"/>
              <a:gd name="T36" fmla="*/ 63 w 601"/>
              <a:gd name="T37" fmla="*/ 531 h 546"/>
              <a:gd name="T38" fmla="*/ 63 w 601"/>
              <a:gd name="T39" fmla="*/ 523 h 546"/>
              <a:gd name="T40" fmla="*/ 63 w 601"/>
              <a:gd name="T41" fmla="*/ 523 h 546"/>
              <a:gd name="T42" fmla="*/ 63 w 601"/>
              <a:gd name="T43" fmla="*/ 516 h 546"/>
              <a:gd name="T44" fmla="*/ 63 w 601"/>
              <a:gd name="T45" fmla="*/ 516 h 546"/>
              <a:gd name="T46" fmla="*/ 63 w 601"/>
              <a:gd name="T47" fmla="*/ 460 h 546"/>
              <a:gd name="T48" fmla="*/ 56 w 601"/>
              <a:gd name="T49" fmla="*/ 460 h 546"/>
              <a:gd name="T50" fmla="*/ 56 w 601"/>
              <a:gd name="T51" fmla="*/ 460 h 546"/>
              <a:gd name="T52" fmla="*/ 28 w 601"/>
              <a:gd name="T53" fmla="*/ 460 h 546"/>
              <a:gd name="T54" fmla="*/ 0 w 601"/>
              <a:gd name="T55" fmla="*/ 432 h 546"/>
              <a:gd name="T56" fmla="*/ 0 w 601"/>
              <a:gd name="T57" fmla="*/ 29 h 546"/>
              <a:gd name="T58" fmla="*/ 28 w 601"/>
              <a:gd name="T59" fmla="*/ 0 h 546"/>
              <a:gd name="T60" fmla="*/ 572 w 601"/>
              <a:gd name="T61" fmla="*/ 0 h 546"/>
              <a:gd name="T62" fmla="*/ 600 w 601"/>
              <a:gd name="T63" fmla="*/ 29 h 546"/>
              <a:gd name="T64" fmla="*/ 600 w 601"/>
              <a:gd name="T65" fmla="*/ 432 h 546"/>
              <a:gd name="T66" fmla="*/ 572 w 601"/>
              <a:gd name="T67" fmla="*/ 460 h 546"/>
              <a:gd name="T68" fmla="*/ 155 w 601"/>
              <a:gd name="T69" fmla="*/ 177 h 546"/>
              <a:gd name="T70" fmla="*/ 155 w 601"/>
              <a:gd name="T71" fmla="*/ 177 h 546"/>
              <a:gd name="T72" fmla="*/ 98 w 601"/>
              <a:gd name="T73" fmla="*/ 234 h 546"/>
              <a:gd name="T74" fmla="*/ 155 w 601"/>
              <a:gd name="T75" fmla="*/ 290 h 546"/>
              <a:gd name="T76" fmla="*/ 211 w 601"/>
              <a:gd name="T77" fmla="*/ 234 h 546"/>
              <a:gd name="T78" fmla="*/ 155 w 601"/>
              <a:gd name="T79" fmla="*/ 177 h 546"/>
              <a:gd name="T80" fmla="*/ 296 w 601"/>
              <a:gd name="T81" fmla="*/ 177 h 546"/>
              <a:gd name="T82" fmla="*/ 296 w 601"/>
              <a:gd name="T83" fmla="*/ 177 h 546"/>
              <a:gd name="T84" fmla="*/ 240 w 601"/>
              <a:gd name="T85" fmla="*/ 234 h 546"/>
              <a:gd name="T86" fmla="*/ 296 w 601"/>
              <a:gd name="T87" fmla="*/ 290 h 546"/>
              <a:gd name="T88" fmla="*/ 353 w 601"/>
              <a:gd name="T89" fmla="*/ 234 h 546"/>
              <a:gd name="T90" fmla="*/ 296 w 601"/>
              <a:gd name="T91" fmla="*/ 177 h 546"/>
              <a:gd name="T92" fmla="*/ 438 w 601"/>
              <a:gd name="T93" fmla="*/ 177 h 546"/>
              <a:gd name="T94" fmla="*/ 438 w 601"/>
              <a:gd name="T95" fmla="*/ 177 h 546"/>
              <a:gd name="T96" fmla="*/ 381 w 601"/>
              <a:gd name="T97" fmla="*/ 234 h 546"/>
              <a:gd name="T98" fmla="*/ 438 w 601"/>
              <a:gd name="T99" fmla="*/ 290 h 546"/>
              <a:gd name="T100" fmla="*/ 494 w 601"/>
              <a:gd name="T101" fmla="*/ 234 h 546"/>
              <a:gd name="T102" fmla="*/ 438 w 601"/>
              <a:gd name="T103" fmla="*/ 177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01" h="546">
                <a:moveTo>
                  <a:pt x="572" y="460"/>
                </a:moveTo>
                <a:lnTo>
                  <a:pt x="572" y="460"/>
                </a:lnTo>
                <a:cubicBezTo>
                  <a:pt x="438" y="460"/>
                  <a:pt x="438" y="460"/>
                  <a:pt x="438" y="460"/>
                </a:cubicBezTo>
                <a:lnTo>
                  <a:pt x="438" y="460"/>
                </a:lnTo>
                <a:cubicBezTo>
                  <a:pt x="226" y="460"/>
                  <a:pt x="226" y="460"/>
                  <a:pt x="226" y="460"/>
                </a:cubicBezTo>
                <a:lnTo>
                  <a:pt x="226" y="460"/>
                </a:lnTo>
                <a:cubicBezTo>
                  <a:pt x="197" y="460"/>
                  <a:pt x="197" y="460"/>
                  <a:pt x="197" y="460"/>
                </a:cubicBezTo>
                <a:lnTo>
                  <a:pt x="197" y="460"/>
                </a:lnTo>
                <a:cubicBezTo>
                  <a:pt x="190" y="460"/>
                  <a:pt x="190" y="460"/>
                  <a:pt x="190" y="460"/>
                </a:cubicBezTo>
                <a:cubicBezTo>
                  <a:pt x="113" y="538"/>
                  <a:pt x="113" y="538"/>
                  <a:pt x="113" y="538"/>
                </a:cubicBezTo>
                <a:cubicBezTo>
                  <a:pt x="106" y="545"/>
                  <a:pt x="98" y="545"/>
                  <a:pt x="91" y="545"/>
                </a:cubicBezTo>
                <a:lnTo>
                  <a:pt x="91" y="545"/>
                </a:lnTo>
                <a:lnTo>
                  <a:pt x="91" y="545"/>
                </a:lnTo>
                <a:lnTo>
                  <a:pt x="91" y="545"/>
                </a:lnTo>
                <a:cubicBezTo>
                  <a:pt x="84" y="545"/>
                  <a:pt x="77" y="545"/>
                  <a:pt x="70" y="538"/>
                </a:cubicBezTo>
                <a:lnTo>
                  <a:pt x="70" y="538"/>
                </a:lnTo>
                <a:lnTo>
                  <a:pt x="70" y="531"/>
                </a:lnTo>
                <a:lnTo>
                  <a:pt x="70" y="531"/>
                </a:lnTo>
                <a:cubicBezTo>
                  <a:pt x="63" y="531"/>
                  <a:pt x="63" y="531"/>
                  <a:pt x="63" y="531"/>
                </a:cubicBezTo>
                <a:cubicBezTo>
                  <a:pt x="63" y="523"/>
                  <a:pt x="63" y="523"/>
                  <a:pt x="63" y="523"/>
                </a:cubicBezTo>
                <a:lnTo>
                  <a:pt x="63" y="523"/>
                </a:lnTo>
                <a:lnTo>
                  <a:pt x="63" y="516"/>
                </a:lnTo>
                <a:lnTo>
                  <a:pt x="63" y="516"/>
                </a:lnTo>
                <a:cubicBezTo>
                  <a:pt x="63" y="460"/>
                  <a:pt x="63" y="460"/>
                  <a:pt x="63" y="460"/>
                </a:cubicBezTo>
                <a:cubicBezTo>
                  <a:pt x="56" y="460"/>
                  <a:pt x="56" y="460"/>
                  <a:pt x="56" y="460"/>
                </a:cubicBezTo>
                <a:lnTo>
                  <a:pt x="56" y="460"/>
                </a:lnTo>
                <a:cubicBezTo>
                  <a:pt x="28" y="460"/>
                  <a:pt x="28" y="460"/>
                  <a:pt x="28" y="460"/>
                </a:cubicBezTo>
                <a:cubicBezTo>
                  <a:pt x="7" y="460"/>
                  <a:pt x="0" y="446"/>
                  <a:pt x="0" y="432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8"/>
                  <a:pt x="7" y="0"/>
                  <a:pt x="28" y="0"/>
                </a:cubicBezTo>
                <a:cubicBezTo>
                  <a:pt x="572" y="0"/>
                  <a:pt x="572" y="0"/>
                  <a:pt x="572" y="0"/>
                </a:cubicBezTo>
                <a:cubicBezTo>
                  <a:pt x="586" y="0"/>
                  <a:pt x="600" y="8"/>
                  <a:pt x="600" y="29"/>
                </a:cubicBezTo>
                <a:cubicBezTo>
                  <a:pt x="600" y="432"/>
                  <a:pt x="600" y="432"/>
                  <a:pt x="600" y="432"/>
                </a:cubicBezTo>
                <a:cubicBezTo>
                  <a:pt x="600" y="446"/>
                  <a:pt x="586" y="460"/>
                  <a:pt x="572" y="460"/>
                </a:cubicBezTo>
                <a:close/>
                <a:moveTo>
                  <a:pt x="155" y="177"/>
                </a:moveTo>
                <a:lnTo>
                  <a:pt x="155" y="177"/>
                </a:lnTo>
                <a:cubicBezTo>
                  <a:pt x="127" y="177"/>
                  <a:pt x="98" y="205"/>
                  <a:pt x="98" y="234"/>
                </a:cubicBezTo>
                <a:cubicBezTo>
                  <a:pt x="98" y="262"/>
                  <a:pt x="127" y="290"/>
                  <a:pt x="155" y="290"/>
                </a:cubicBezTo>
                <a:cubicBezTo>
                  <a:pt x="190" y="290"/>
                  <a:pt x="211" y="262"/>
                  <a:pt x="211" y="234"/>
                </a:cubicBezTo>
                <a:cubicBezTo>
                  <a:pt x="211" y="205"/>
                  <a:pt x="190" y="177"/>
                  <a:pt x="155" y="177"/>
                </a:cubicBezTo>
                <a:close/>
                <a:moveTo>
                  <a:pt x="296" y="177"/>
                </a:moveTo>
                <a:lnTo>
                  <a:pt x="296" y="177"/>
                </a:lnTo>
                <a:cubicBezTo>
                  <a:pt x="268" y="177"/>
                  <a:pt x="240" y="205"/>
                  <a:pt x="240" y="234"/>
                </a:cubicBezTo>
                <a:cubicBezTo>
                  <a:pt x="240" y="262"/>
                  <a:pt x="268" y="290"/>
                  <a:pt x="296" y="290"/>
                </a:cubicBezTo>
                <a:cubicBezTo>
                  <a:pt x="332" y="290"/>
                  <a:pt x="353" y="262"/>
                  <a:pt x="353" y="234"/>
                </a:cubicBezTo>
                <a:cubicBezTo>
                  <a:pt x="353" y="205"/>
                  <a:pt x="332" y="177"/>
                  <a:pt x="296" y="177"/>
                </a:cubicBezTo>
                <a:close/>
                <a:moveTo>
                  <a:pt x="438" y="177"/>
                </a:moveTo>
                <a:lnTo>
                  <a:pt x="438" y="177"/>
                </a:lnTo>
                <a:cubicBezTo>
                  <a:pt x="409" y="177"/>
                  <a:pt x="381" y="205"/>
                  <a:pt x="381" y="234"/>
                </a:cubicBezTo>
                <a:cubicBezTo>
                  <a:pt x="381" y="262"/>
                  <a:pt x="409" y="290"/>
                  <a:pt x="438" y="290"/>
                </a:cubicBezTo>
                <a:cubicBezTo>
                  <a:pt x="473" y="290"/>
                  <a:pt x="494" y="262"/>
                  <a:pt x="494" y="234"/>
                </a:cubicBezTo>
                <a:cubicBezTo>
                  <a:pt x="494" y="205"/>
                  <a:pt x="473" y="177"/>
                  <a:pt x="438" y="17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defTabSz="914083">
              <a:defRPr/>
            </a:pPr>
            <a:endParaRPr lang="en-US">
              <a:solidFill>
                <a:srgbClr val="737572"/>
              </a:solidFill>
              <a:cs typeface="+mn-ea"/>
              <a:sym typeface="+mn-lt"/>
            </a:endParaRPr>
          </a:p>
        </p:txBody>
      </p:sp>
      <p:sp>
        <p:nvSpPr>
          <p:cNvPr id="113" name="Freeform 98"/>
          <p:cNvSpPr>
            <a:spLocks noChangeArrowheads="1"/>
          </p:cNvSpPr>
          <p:nvPr/>
        </p:nvSpPr>
        <p:spPr bwMode="auto">
          <a:xfrm>
            <a:off x="9338080" y="4865671"/>
            <a:ext cx="276516" cy="338794"/>
          </a:xfrm>
          <a:custGeom>
            <a:avLst/>
            <a:gdLst>
              <a:gd name="T0" fmla="*/ 459 w 488"/>
              <a:gd name="T1" fmla="*/ 600 h 601"/>
              <a:gd name="T2" fmla="*/ 459 w 488"/>
              <a:gd name="T3" fmla="*/ 600 h 601"/>
              <a:gd name="T4" fmla="*/ 28 w 488"/>
              <a:gd name="T5" fmla="*/ 600 h 601"/>
              <a:gd name="T6" fmla="*/ 0 w 488"/>
              <a:gd name="T7" fmla="*/ 572 h 601"/>
              <a:gd name="T8" fmla="*/ 0 w 488"/>
              <a:gd name="T9" fmla="*/ 325 h 601"/>
              <a:gd name="T10" fmla="*/ 28 w 488"/>
              <a:gd name="T11" fmla="*/ 296 h 601"/>
              <a:gd name="T12" fmla="*/ 70 w 488"/>
              <a:gd name="T13" fmla="*/ 296 h 601"/>
              <a:gd name="T14" fmla="*/ 70 w 488"/>
              <a:gd name="T15" fmla="*/ 169 h 601"/>
              <a:gd name="T16" fmla="*/ 240 w 488"/>
              <a:gd name="T17" fmla="*/ 0 h 601"/>
              <a:gd name="T18" fmla="*/ 409 w 488"/>
              <a:gd name="T19" fmla="*/ 169 h 601"/>
              <a:gd name="T20" fmla="*/ 409 w 488"/>
              <a:gd name="T21" fmla="*/ 296 h 601"/>
              <a:gd name="T22" fmla="*/ 459 w 488"/>
              <a:gd name="T23" fmla="*/ 296 h 601"/>
              <a:gd name="T24" fmla="*/ 487 w 488"/>
              <a:gd name="T25" fmla="*/ 325 h 601"/>
              <a:gd name="T26" fmla="*/ 487 w 488"/>
              <a:gd name="T27" fmla="*/ 572 h 601"/>
              <a:gd name="T28" fmla="*/ 459 w 488"/>
              <a:gd name="T29" fmla="*/ 600 h 601"/>
              <a:gd name="T30" fmla="*/ 212 w 488"/>
              <a:gd name="T31" fmla="*/ 459 h 601"/>
              <a:gd name="T32" fmla="*/ 212 w 488"/>
              <a:gd name="T33" fmla="*/ 459 h 601"/>
              <a:gd name="T34" fmla="*/ 212 w 488"/>
              <a:gd name="T35" fmla="*/ 516 h 601"/>
              <a:gd name="T36" fmla="*/ 240 w 488"/>
              <a:gd name="T37" fmla="*/ 544 h 601"/>
              <a:gd name="T38" fmla="*/ 268 w 488"/>
              <a:gd name="T39" fmla="*/ 516 h 601"/>
              <a:gd name="T40" fmla="*/ 268 w 488"/>
              <a:gd name="T41" fmla="*/ 459 h 601"/>
              <a:gd name="T42" fmla="*/ 296 w 488"/>
              <a:gd name="T43" fmla="*/ 410 h 601"/>
              <a:gd name="T44" fmla="*/ 240 w 488"/>
              <a:gd name="T45" fmla="*/ 353 h 601"/>
              <a:gd name="T46" fmla="*/ 183 w 488"/>
              <a:gd name="T47" fmla="*/ 410 h 601"/>
              <a:gd name="T48" fmla="*/ 212 w 488"/>
              <a:gd name="T49" fmla="*/ 459 h 601"/>
              <a:gd name="T50" fmla="*/ 353 w 488"/>
              <a:gd name="T51" fmla="*/ 169 h 601"/>
              <a:gd name="T52" fmla="*/ 353 w 488"/>
              <a:gd name="T53" fmla="*/ 169 h 601"/>
              <a:gd name="T54" fmla="*/ 240 w 488"/>
              <a:gd name="T55" fmla="*/ 56 h 601"/>
              <a:gd name="T56" fmla="*/ 127 w 488"/>
              <a:gd name="T57" fmla="*/ 169 h 601"/>
              <a:gd name="T58" fmla="*/ 127 w 488"/>
              <a:gd name="T59" fmla="*/ 296 h 601"/>
              <a:gd name="T60" fmla="*/ 353 w 488"/>
              <a:gd name="T61" fmla="*/ 296 h 601"/>
              <a:gd name="T62" fmla="*/ 353 w 488"/>
              <a:gd name="T63" fmla="*/ 169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88" h="601">
                <a:moveTo>
                  <a:pt x="459" y="600"/>
                </a:moveTo>
                <a:lnTo>
                  <a:pt x="459" y="600"/>
                </a:lnTo>
                <a:cubicBezTo>
                  <a:pt x="28" y="600"/>
                  <a:pt x="28" y="600"/>
                  <a:pt x="28" y="600"/>
                </a:cubicBezTo>
                <a:cubicBezTo>
                  <a:pt x="7" y="600"/>
                  <a:pt x="0" y="586"/>
                  <a:pt x="0" y="572"/>
                </a:cubicBezTo>
                <a:cubicBezTo>
                  <a:pt x="0" y="325"/>
                  <a:pt x="0" y="325"/>
                  <a:pt x="0" y="325"/>
                </a:cubicBezTo>
                <a:cubicBezTo>
                  <a:pt x="0" y="311"/>
                  <a:pt x="7" y="296"/>
                  <a:pt x="28" y="296"/>
                </a:cubicBezTo>
                <a:cubicBezTo>
                  <a:pt x="70" y="296"/>
                  <a:pt x="70" y="296"/>
                  <a:pt x="70" y="296"/>
                </a:cubicBezTo>
                <a:cubicBezTo>
                  <a:pt x="70" y="169"/>
                  <a:pt x="70" y="169"/>
                  <a:pt x="70" y="169"/>
                </a:cubicBezTo>
                <a:cubicBezTo>
                  <a:pt x="70" y="70"/>
                  <a:pt x="148" y="0"/>
                  <a:pt x="240" y="0"/>
                </a:cubicBezTo>
                <a:cubicBezTo>
                  <a:pt x="339" y="0"/>
                  <a:pt x="409" y="70"/>
                  <a:pt x="409" y="169"/>
                </a:cubicBezTo>
                <a:cubicBezTo>
                  <a:pt x="409" y="296"/>
                  <a:pt x="409" y="296"/>
                  <a:pt x="409" y="296"/>
                </a:cubicBezTo>
                <a:cubicBezTo>
                  <a:pt x="459" y="296"/>
                  <a:pt x="459" y="296"/>
                  <a:pt x="459" y="296"/>
                </a:cubicBezTo>
                <a:cubicBezTo>
                  <a:pt x="473" y="296"/>
                  <a:pt x="487" y="311"/>
                  <a:pt x="487" y="325"/>
                </a:cubicBezTo>
                <a:cubicBezTo>
                  <a:pt x="487" y="572"/>
                  <a:pt x="487" y="572"/>
                  <a:pt x="487" y="572"/>
                </a:cubicBezTo>
                <a:cubicBezTo>
                  <a:pt x="487" y="586"/>
                  <a:pt x="473" y="600"/>
                  <a:pt x="459" y="600"/>
                </a:cubicBezTo>
                <a:close/>
                <a:moveTo>
                  <a:pt x="212" y="459"/>
                </a:moveTo>
                <a:lnTo>
                  <a:pt x="212" y="459"/>
                </a:lnTo>
                <a:cubicBezTo>
                  <a:pt x="212" y="516"/>
                  <a:pt x="212" y="516"/>
                  <a:pt x="212" y="516"/>
                </a:cubicBezTo>
                <a:cubicBezTo>
                  <a:pt x="212" y="530"/>
                  <a:pt x="226" y="544"/>
                  <a:pt x="240" y="544"/>
                </a:cubicBezTo>
                <a:cubicBezTo>
                  <a:pt x="261" y="544"/>
                  <a:pt x="268" y="530"/>
                  <a:pt x="268" y="516"/>
                </a:cubicBezTo>
                <a:cubicBezTo>
                  <a:pt x="268" y="459"/>
                  <a:pt x="268" y="459"/>
                  <a:pt x="268" y="459"/>
                </a:cubicBezTo>
                <a:cubicBezTo>
                  <a:pt x="289" y="452"/>
                  <a:pt x="296" y="431"/>
                  <a:pt x="296" y="410"/>
                </a:cubicBezTo>
                <a:cubicBezTo>
                  <a:pt x="296" y="381"/>
                  <a:pt x="275" y="353"/>
                  <a:pt x="240" y="353"/>
                </a:cubicBezTo>
                <a:cubicBezTo>
                  <a:pt x="212" y="353"/>
                  <a:pt x="183" y="381"/>
                  <a:pt x="183" y="410"/>
                </a:cubicBezTo>
                <a:cubicBezTo>
                  <a:pt x="183" y="431"/>
                  <a:pt x="198" y="452"/>
                  <a:pt x="212" y="459"/>
                </a:cubicBezTo>
                <a:close/>
                <a:moveTo>
                  <a:pt x="353" y="169"/>
                </a:moveTo>
                <a:lnTo>
                  <a:pt x="353" y="169"/>
                </a:lnTo>
                <a:cubicBezTo>
                  <a:pt x="353" y="106"/>
                  <a:pt x="304" y="56"/>
                  <a:pt x="240" y="56"/>
                </a:cubicBezTo>
                <a:cubicBezTo>
                  <a:pt x="176" y="56"/>
                  <a:pt x="127" y="106"/>
                  <a:pt x="127" y="169"/>
                </a:cubicBezTo>
                <a:cubicBezTo>
                  <a:pt x="127" y="296"/>
                  <a:pt x="127" y="296"/>
                  <a:pt x="127" y="296"/>
                </a:cubicBezTo>
                <a:cubicBezTo>
                  <a:pt x="353" y="296"/>
                  <a:pt x="353" y="296"/>
                  <a:pt x="353" y="296"/>
                </a:cubicBezTo>
                <a:lnTo>
                  <a:pt x="353" y="1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defTabSz="914083">
              <a:defRPr/>
            </a:pPr>
            <a:endParaRPr lang="en-US">
              <a:solidFill>
                <a:srgbClr val="737572"/>
              </a:solidFill>
              <a:cs typeface="+mn-ea"/>
              <a:sym typeface="+mn-lt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197" y="1107898"/>
            <a:ext cx="6705776" cy="465334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0822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Spring Cloud Common Core Components</a:t>
            </a: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36" y="1140917"/>
            <a:ext cx="1904762" cy="95238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687" y="2093178"/>
            <a:ext cx="1905000" cy="952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660" y="3997938"/>
            <a:ext cx="1904762" cy="95238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22" y="4958206"/>
            <a:ext cx="1904762" cy="95238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898" y="3045558"/>
            <a:ext cx="1904762" cy="95238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751" y="1140797"/>
            <a:ext cx="1904762" cy="95238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17" y="3997941"/>
            <a:ext cx="1904762" cy="95238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989" y="2101065"/>
            <a:ext cx="1904762" cy="9523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687" y="4958206"/>
            <a:ext cx="1904762" cy="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4418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Spring Cloud Components Relations</a:t>
            </a: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648" y="1153803"/>
            <a:ext cx="8039797" cy="530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9138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Spring Cloud Eureka</a:t>
            </a: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085" y="2154010"/>
            <a:ext cx="3810000" cy="1905000"/>
          </a:xfrm>
          <a:prstGeom prst="rect">
            <a:avLst/>
          </a:prstGeom>
        </p:spPr>
      </p:pic>
      <p:sp>
        <p:nvSpPr>
          <p:cNvPr id="8" name="TextBox 50"/>
          <p:cNvSpPr txBox="1"/>
          <p:nvPr/>
        </p:nvSpPr>
        <p:spPr>
          <a:xfrm>
            <a:off x="2003293" y="4579393"/>
            <a:ext cx="80575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云端服务发现，一个基于 </a:t>
            </a: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REST </a:t>
            </a:r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的服务，用于定位服务，以实现云端中间层服务发现和故障转移。</a:t>
            </a:r>
            <a:endParaRPr lang="en-US" sz="28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7" name="TextBox 50"/>
          <p:cNvSpPr txBox="1"/>
          <p:nvPr/>
        </p:nvSpPr>
        <p:spPr>
          <a:xfrm>
            <a:off x="1578018" y="1110407"/>
            <a:ext cx="10110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https://github.com/Netflix/eureka</a:t>
            </a:r>
            <a:endParaRPr lang="en-US" sz="28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8675917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Spring Cloud Eureka</a:t>
            </a: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120" y="1439226"/>
            <a:ext cx="7371914" cy="4059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138383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Spring Cloud Eureka</a:t>
            </a:r>
            <a:r>
              <a:rPr lang="zh-Hans" alt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en-US" altLang="zh-Hans" sz="2800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VS</a:t>
            </a:r>
            <a:r>
              <a:rPr lang="zh-Hans" alt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en-US" altLang="zh-Han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Alibaba</a:t>
            </a:r>
            <a:r>
              <a:rPr lang="zh-Hans" alt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en-US" altLang="zh-Hans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Nacos</a:t>
            </a:r>
            <a:endParaRPr lang="en-US" altLang="zh-CN" sz="28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99C506B-B076-7A4C-9F23-F98E3924B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055" y="2220683"/>
            <a:ext cx="4513001" cy="20736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4BDFAF9-0C91-D345-AFB6-56C96BFF42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261" y="2220683"/>
            <a:ext cx="4147306" cy="2073653"/>
          </a:xfrm>
          <a:prstGeom prst="rect">
            <a:avLst/>
          </a:prstGeom>
        </p:spPr>
      </p:pic>
      <p:sp>
        <p:nvSpPr>
          <p:cNvPr id="8" name="TextBox 50">
            <a:extLst>
              <a:ext uri="{FF2B5EF4-FFF2-40B4-BE49-F238E27FC236}">
                <a16:creationId xmlns:a16="http://schemas.microsoft.com/office/drawing/2014/main" id="{92E158FB-45B8-B343-9656-772A8167F77A}"/>
              </a:ext>
            </a:extLst>
          </p:cNvPr>
          <p:cNvSpPr txBox="1"/>
          <p:nvPr/>
        </p:nvSpPr>
        <p:spPr>
          <a:xfrm>
            <a:off x="775136" y="4573456"/>
            <a:ext cx="1091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Nacos</a:t>
            </a: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是阿里巴巴的新开源项目，其核心定位是 “一个更易于帮助构建云原生应用的动态服务发现、配置和服务管理平台”。</a:t>
            </a:r>
            <a:endParaRPr lang="en-US" sz="28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24102179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Alibaba</a:t>
            </a:r>
            <a:r>
              <a:rPr lang="zh-Hans" alt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en-US" altLang="zh-Hans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Nacos</a:t>
            </a:r>
            <a:endParaRPr lang="en-US" altLang="zh-CN" sz="28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sp>
        <p:nvSpPr>
          <p:cNvPr id="8" name="TextBox 50">
            <a:extLst>
              <a:ext uri="{FF2B5EF4-FFF2-40B4-BE49-F238E27FC236}">
                <a16:creationId xmlns:a16="http://schemas.microsoft.com/office/drawing/2014/main" id="{92E158FB-45B8-B343-9656-772A8167F77A}"/>
              </a:ext>
            </a:extLst>
          </p:cNvPr>
          <p:cNvSpPr txBox="1"/>
          <p:nvPr/>
        </p:nvSpPr>
        <p:spPr>
          <a:xfrm>
            <a:off x="775136" y="1212739"/>
            <a:ext cx="109128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Service Discovery and Service Health Check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Dynamic Configuration Management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Dynamic DNS Service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Service and </a:t>
            </a:r>
            <a:r>
              <a:rPr lang="en-US" altLang="zh-CN" sz="24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MetaData</a:t>
            </a:r>
            <a:r>
              <a:rPr lang="en-US" altLang="zh-CN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Management</a:t>
            </a:r>
            <a:endParaRPr lang="en-US" sz="24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C8356E-8DF6-AC4D-9EAE-77CCDAAEE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528" y="1558059"/>
            <a:ext cx="81915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455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自定义 1044">
      <a:dk1>
        <a:srgbClr val="737572"/>
      </a:dk1>
      <a:lt1>
        <a:sysClr val="window" lastClr="FFFFFF"/>
      </a:lt1>
      <a:dk2>
        <a:srgbClr val="445469"/>
      </a:dk2>
      <a:lt2>
        <a:srgbClr val="FFFFFF"/>
      </a:lt2>
      <a:accent1>
        <a:srgbClr val="3A8BC1"/>
      </a:accent1>
      <a:accent2>
        <a:srgbClr val="445469"/>
      </a:accent2>
      <a:accent3>
        <a:srgbClr val="3A8BC1"/>
      </a:accent3>
      <a:accent4>
        <a:srgbClr val="445469"/>
      </a:accent4>
      <a:accent5>
        <a:srgbClr val="3A8BC1"/>
      </a:accent5>
      <a:accent6>
        <a:srgbClr val="445469"/>
      </a:accent6>
      <a:hlink>
        <a:srgbClr val="1E9272"/>
      </a:hlink>
      <a:folHlink>
        <a:srgbClr val="32FFBF"/>
      </a:folHlink>
    </a:clrScheme>
    <a:fontScheme name="自定义 10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4742</TotalTime>
  <Words>8218</Words>
  <Application>Microsoft Macintosh PowerPoint</Application>
  <PresentationFormat>宽屏</PresentationFormat>
  <Paragraphs>492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9" baseType="lpstr">
      <vt:lpstr>等线</vt:lpstr>
      <vt:lpstr>仿宋</vt:lpstr>
      <vt:lpstr>宋体</vt:lpstr>
      <vt:lpstr>微软雅黑</vt:lpstr>
      <vt:lpstr>Lato</vt:lpstr>
      <vt:lpstr>Arial</vt:lpstr>
      <vt:lpstr>Calibri</vt:lpstr>
      <vt:lpstr>Calibri Light</vt:lpstr>
      <vt:lpstr>Wingdings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Microsoft Office 用户</cp:lastModifiedBy>
  <cp:revision>920</cp:revision>
  <dcterms:created xsi:type="dcterms:W3CDTF">2016-12-13T08:41:51Z</dcterms:created>
  <dcterms:modified xsi:type="dcterms:W3CDTF">2018-10-23T09:44:36Z</dcterms:modified>
</cp:coreProperties>
</file>